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67" r:id="rId3"/>
    <p:sldId id="278" r:id="rId4"/>
    <p:sldId id="269" r:id="rId5"/>
    <p:sldId id="286" r:id="rId6"/>
    <p:sldId id="287" r:id="rId7"/>
    <p:sldId id="288" r:id="rId8"/>
    <p:sldId id="279" r:id="rId9"/>
    <p:sldId id="289" r:id="rId10"/>
    <p:sldId id="290" r:id="rId11"/>
    <p:sldId id="280" r:id="rId12"/>
    <p:sldId id="291" r:id="rId13"/>
    <p:sldId id="297" r:id="rId14"/>
    <p:sldId id="285" r:id="rId15"/>
    <p:sldId id="298" r:id="rId16"/>
    <p:sldId id="299" r:id="rId17"/>
    <p:sldId id="300" r:id="rId18"/>
    <p:sldId id="301" r:id="rId19"/>
    <p:sldId id="303" r:id="rId20"/>
    <p:sldId id="281" r:id="rId21"/>
    <p:sldId id="292" r:id="rId22"/>
    <p:sldId id="293" r:id="rId23"/>
    <p:sldId id="294" r:id="rId24"/>
    <p:sldId id="295" r:id="rId25"/>
    <p:sldId id="296" r:id="rId26"/>
    <p:sldId id="283" r:id="rId27"/>
    <p:sldId id="284"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p:scale>
          <a:sx n="51" d="100"/>
          <a:sy n="51" d="100"/>
        </p:scale>
        <p:origin x="-1464" y="-58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cxnId="{8C593243-2BBC-4C4A-B2D6-B7295886EAC2}" type="parTrans">
      <dgm:prSet/>
      <dgm:spPr/>
      <dgm:t>
        <a:bodyPr/>
        <a:lstStyle/>
        <a:p>
          <a:endParaRPr lang="en-US"/>
        </a:p>
      </dgm:t>
    </dgm:pt>
    <dgm:pt modelId="{636D1143-B90B-4888-9B22-17B0348BA51B}" cxnId="{8C593243-2BBC-4C4A-B2D6-B7295886EAC2}" type="sibTrans">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cxnId="{9115828E-064B-43A6-8B7B-73931DC5C463}" type="parTrans">
      <dgm:prSet/>
      <dgm:spPr/>
      <dgm:t>
        <a:bodyPr/>
        <a:lstStyle/>
        <a:p>
          <a:endParaRPr lang="en-US"/>
        </a:p>
      </dgm:t>
    </dgm:pt>
    <dgm:pt modelId="{8A095F39-0332-4410-8B60-A5C1F66041C0}" cxnId="{9115828E-064B-43A6-8B7B-73931DC5C463}" type="sibTrans">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cxnId="{4FB5C9DF-4B52-4998-B9D4-363D930A77F4}" type="parTrans">
      <dgm:prSet/>
      <dgm:spPr/>
      <dgm:t>
        <a:bodyPr/>
        <a:lstStyle/>
        <a:p>
          <a:endParaRPr lang="en-US"/>
        </a:p>
      </dgm:t>
    </dgm:pt>
    <dgm:pt modelId="{ED537FEA-734A-412E-A77E-4BDBEF6A6C92}" cxnId="{4FB5C9DF-4B52-4998-B9D4-363D930A77F4}" type="sibTrans">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cxnId="{DEDF3986-9436-4C49-8F62-61BA3C47DC60}" type="parTrans">
      <dgm:prSet/>
      <dgm:spPr/>
      <dgm:t>
        <a:bodyPr/>
        <a:lstStyle/>
        <a:p>
          <a:endParaRPr lang="en-US"/>
        </a:p>
      </dgm:t>
    </dgm:pt>
    <dgm:pt modelId="{9E15DBF5-A65E-4418-A7F5-AEB065A17EFD}" cxnId="{DEDF3986-9436-4C49-8F62-61BA3C47DC60}" type="sibTrans">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cxnId="{504A07B8-976B-42DE-83AE-78D2F682E73E}" type="parTrans">
      <dgm:prSet/>
      <dgm:spPr/>
      <dgm:t>
        <a:bodyPr/>
        <a:lstStyle/>
        <a:p>
          <a:endParaRPr lang="en-IN"/>
        </a:p>
      </dgm:t>
    </dgm:pt>
    <dgm:pt modelId="{5F392A27-0BBA-4A84-AD42-881A753489DF}" cxnId="{504A07B8-976B-42DE-83AE-78D2F682E73E}" type="sibTrans">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IN"/>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773613" cy="4773613"/>
        <a:chOff x="0" y="0"/>
        <a:chExt cx="4773613" cy="4773613"/>
      </a:xfrm>
    </dsp:grpSpPr>
    <dsp:sp modelId="{18D709CE-CC30-452B-94AF-D369BF8838EE}">
      <dsp:nvSpPr>
        <dsp:cNvPr id="3" name="Quad Arrow 2"/>
        <dsp:cNvSpPr/>
      </dsp:nvSpPr>
      <dsp:spPr bwMode="white">
        <a:xfrm>
          <a:off x="420687" y="0"/>
          <a:ext cx="4773613" cy="4773613"/>
        </a:xfrm>
        <a:prstGeom prst="quadArrow">
          <a:avLst>
            <a:gd name="adj1" fmla="val 2000"/>
            <a:gd name="adj2" fmla="val 4000"/>
            <a:gd name="adj3" fmla="val 5000"/>
          </a:avLst>
        </a:prstGeom>
        <a:sp3d z="-152400" extrusionH="63500" prstMaterial="matte">
          <a:bevelT w="144450" h="6350" prst="relaxedInset"/>
          <a:contourClr>
            <a:schemeClr val="bg1"/>
          </a:contourClr>
        </a:sp3d>
      </dsp:spPr>
      <dsp:style>
        <a:lnRef idx="0">
          <a:schemeClr val="dk1"/>
        </a:lnRef>
        <a:fillRef idx="3">
          <a:schemeClr val="accent2">
            <a:tint val="40000"/>
          </a:schemeClr>
        </a:fillRef>
        <a:effectRef idx="0">
          <a:scrgbClr r="0" g="0" b="0"/>
        </a:effectRef>
        <a:fontRef idx="minor"/>
      </dsp:style>
      <dsp:txXfrm>
        <a:off x="420687" y="0"/>
        <a:ext cx="4773613" cy="4773613"/>
      </dsp:txXfrm>
    </dsp:sp>
    <dsp:sp modelId="{7B103496-DA0E-4685-89BE-480B410F7FCF}">
      <dsp:nvSpPr>
        <dsp:cNvPr id="4" name="Rounded Rectangle 3"/>
        <dsp:cNvSpPr/>
      </dsp:nvSpPr>
      <dsp:spPr bwMode="white">
        <a:xfrm>
          <a:off x="730972" y="310285"/>
          <a:ext cx="1909445" cy="1909445"/>
        </a:xfrm>
        <a:prstGeom prst="roundRect">
          <a:avLst/>
        </a:prstGeom>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b="0" i="0" dirty="0">
              <a:latin typeface="Constantia (Body)"/>
            </a:rPr>
            <a:t>Shape : 269 rows and 71 columns.</a:t>
          </a:r>
        </a:p>
      </dsp:txBody>
      <dsp:txXfrm>
        <a:off x="730972" y="310285"/>
        <a:ext cx="1909445" cy="1909445"/>
      </dsp:txXfrm>
    </dsp:sp>
    <dsp:sp modelId="{97980B12-612D-45AF-96B7-86D66152C1E9}">
      <dsp:nvSpPr>
        <dsp:cNvPr id="5" name="Rounded Rectangle 4"/>
        <dsp:cNvSpPr/>
      </dsp:nvSpPr>
      <dsp:spPr bwMode="white">
        <a:xfrm>
          <a:off x="2974570" y="310285"/>
          <a:ext cx="1909445" cy="1909445"/>
        </a:xfrm>
        <a:prstGeom prst="roundRect">
          <a:avLst/>
        </a:prstGeom>
        <a:sp3d prstMaterial="plastic">
          <a:bevelT w="127000" h="25400" prst="relaxedInset"/>
        </a:sp3d>
      </dsp:spPr>
      <dsp:style>
        <a:lnRef idx="0">
          <a:schemeClr val="lt1"/>
        </a:lnRef>
        <a:fillRef idx="3">
          <a:schemeClr val="accent3"/>
        </a:fillRef>
        <a:effectRef idx="2">
          <a:scrgbClr r="0" g="0" b="0"/>
        </a:effectRef>
        <a:fontRef idx="minor">
          <a:schemeClr val="lt1"/>
        </a:fontRef>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600" b="0" i="0" dirty="0">
              <a:latin typeface="Constantia (Body)"/>
            </a:rPr>
            <a:t>No null values present.</a:t>
          </a:r>
          <a:endParaRPr lang="en-US" sz="1600" dirty="0">
            <a:latin typeface="Constantia (Body)"/>
          </a:endParaRPr>
        </a:p>
      </dsp:txBody>
      <dsp:txXfrm>
        <a:off x="2974570" y="310285"/>
        <a:ext cx="1909445" cy="1909445"/>
      </dsp:txXfrm>
    </dsp:sp>
    <dsp:sp modelId="{65245A7B-7C16-44E2-AEE8-3B675CFCEFDA}">
      <dsp:nvSpPr>
        <dsp:cNvPr id="6" name="Rounded Rectangle 5"/>
        <dsp:cNvSpPr/>
      </dsp:nvSpPr>
      <dsp:spPr bwMode="white">
        <a:xfrm>
          <a:off x="730972" y="2553883"/>
          <a:ext cx="1909445" cy="1909445"/>
        </a:xfrm>
        <a:prstGeom prst="roundRect">
          <a:avLst/>
        </a:prstGeom>
        <a:sp3d prstMaterial="plastic">
          <a:bevelT w="127000" h="25400" prst="relaxedInset"/>
        </a:sp3d>
      </dsp:spPr>
      <dsp:style>
        <a:lnRef idx="0">
          <a:schemeClr val="lt1"/>
        </a:lnRef>
        <a:fillRef idx="3">
          <a:schemeClr val="accent4"/>
        </a:fillRef>
        <a:effectRef idx="2">
          <a:scrgbClr r="0" g="0" b="0"/>
        </a:effectRef>
        <a:fontRef idx="minor">
          <a:schemeClr val="lt1"/>
        </a:fontRef>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dirty="0">
              <a:latin typeface="Constantia (Body)"/>
            </a:rPr>
            <a:t>22% duplicate fields/records found.</a:t>
          </a:r>
          <a:endParaRPr lang="en-US" sz="1600" dirty="0">
            <a:latin typeface="Constantia (Body)"/>
          </a:endParaRPr>
        </a:p>
      </dsp:txBody>
      <dsp:txXfrm>
        <a:off x="730972" y="2553883"/>
        <a:ext cx="1909445" cy="1909445"/>
      </dsp:txXfrm>
    </dsp:sp>
    <dsp:sp modelId="{B80B054A-6F89-48AB-AE26-0079B56D1C05}">
      <dsp:nvSpPr>
        <dsp:cNvPr id="7" name="Rounded Rectangle 6"/>
        <dsp:cNvSpPr/>
      </dsp:nvSpPr>
      <dsp:spPr bwMode="white">
        <a:xfrm>
          <a:off x="2974570" y="2553883"/>
          <a:ext cx="1909445" cy="1909445"/>
        </a:xfrm>
        <a:prstGeom prst="roundRect">
          <a:avLst/>
        </a:prstGeom>
        <a:sp3d prstMaterial="plastic">
          <a:bevelT w="127000" h="25400" prst="relaxedInset"/>
        </a:sp3d>
      </dsp:spPr>
      <dsp:style>
        <a:lnRef idx="0">
          <a:schemeClr val="lt1"/>
        </a:lnRef>
        <a:fillRef idx="3">
          <a:schemeClr val="accent5"/>
        </a:fillRef>
        <a:effectRef idx="2">
          <a:scrgbClr r="0" g="0" b="0"/>
        </a:effectRef>
        <a:fontRef idx="minor">
          <a:schemeClr val="lt1"/>
        </a:fontRef>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rtl="0">
            <a:lnSpc>
              <a:spcPct val="100000"/>
            </a:lnSpc>
            <a:spcBef>
              <a:spcPct val="0"/>
            </a:spcBef>
            <a:spcAft>
              <a:spcPct val="35000"/>
            </a:spcAft>
          </a:pPr>
          <a:r>
            <a:rPr lang="en-US" sz="1600" b="0" i="0" dirty="0">
              <a:latin typeface="Constantia (Body)"/>
            </a:rPr>
            <a:t>Datatypes of all the columns are objects except for the “Pin Code" column which has integers.</a:t>
          </a:r>
          <a:endParaRPr lang="en-US" sz="1600" dirty="0">
            <a:latin typeface="Constantia (Body)"/>
          </a:endParaRPr>
        </a:p>
      </dsp:txBody>
      <dsp:txXfrm>
        <a:off x="2974570" y="2553883"/>
        <a:ext cx="1909445" cy="190944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ight Triangle 9"/>
          <p:cNvSpPr/>
          <p:nvPr/>
        </p:nvSpPr>
        <p:spPr>
          <a:xfrm>
            <a:off x="-2" y="4664147"/>
            <a:ext cx="121982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162" y="1752602"/>
            <a:ext cx="1036050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914162" y="3611607"/>
            <a:ext cx="10360501"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5018" y="4953000"/>
            <a:ext cx="12193844"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8E36636D-D922-432D-A958-524484B5923D}" type="datetimeFigureOut">
              <a:rPr lang="en-US" smtClean="0"/>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F28FB93-0A08-4E7D-8E63-9EFA29F1E093}"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1481330"/>
            <a:ext cx="10969943" cy="4386071"/>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2974" y="274641"/>
            <a:ext cx="2369343"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41"/>
            <a:ext cx="8430604" cy="5592760"/>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E36636D-D922-432D-A958-524484B5923D}" type="datetimeFigureOut">
              <a:rPr lang="en-US" smtClean="0"/>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fld>
            <a:endParaRPr lang="en-IN"/>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2917" y="1059712"/>
            <a:ext cx="10360501"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228922" y="2931712"/>
            <a:ext cx="6094413"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8E36636D-D922-432D-A958-524484B5923D}" type="datetimeFigureOut">
              <a:rPr lang="en-US" smtClean="0"/>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fld>
            <a:endParaRPr lang="en-IN"/>
          </a:p>
        </p:txBody>
      </p:sp>
      <p:sp>
        <p:nvSpPr>
          <p:cNvPr id="7" name="Chevron 6"/>
          <p:cNvSpPr/>
          <p:nvPr/>
        </p:nvSpPr>
        <p:spPr>
          <a:xfrm>
            <a:off x="484764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59915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481329"/>
            <a:ext cx="5383398"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481329"/>
            <a:ext cx="5383398"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E36636D-D922-432D-A958-524484B5923D}" type="datetimeFigureOut">
              <a:rPr lang="en-US" smtClean="0"/>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fld>
            <a:endParaRPr lang="en-IN"/>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5410200"/>
            <a:ext cx="538551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6191756" y="5410200"/>
            <a:ext cx="5387630"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609441" y="1444295"/>
            <a:ext cx="5385514"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1444295"/>
            <a:ext cx="5387630"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E36636D-D922-432D-A958-524484B5923D}" type="datetimeFigureOut">
              <a:rPr lang="en-US" smtClean="0"/>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E36636D-D922-432D-A958-524484B5923D}" type="datetimeFigureOut">
              <a:rPr lang="en-US" smtClean="0"/>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28FB93-0A08-4E7D-8E63-9EFA29F1E093}" type="slidenum">
              <a:rPr lang="en-IN" smtClean="0"/>
            </a:fld>
            <a:endParaRPr lang="en-IN"/>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28FB93-0A08-4E7D-8E63-9EFA29F1E093}" type="slidenum">
              <a:rPr lang="en-IN" smtClean="0"/>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8883" y="4876800"/>
            <a:ext cx="9973103"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891265" y="5355102"/>
            <a:ext cx="5298076"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1218882" y="274320"/>
            <a:ext cx="9970459"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7040" y="6407944"/>
            <a:ext cx="2559653" cy="365760"/>
          </a:xfrm>
        </p:spPr>
        <p:txBody>
          <a:bodyPr/>
          <a:lstStyle/>
          <a:p>
            <a:fld id="{8E36636D-D922-432D-A958-524484B5923D}" type="datetimeFigureOut">
              <a:rPr lang="en-US" smtClean="0"/>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246" y="5443402"/>
            <a:ext cx="9547913"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3" name="Picture Placeholder 2"/>
          <p:cNvSpPr>
            <a:spLocks noGrp="1"/>
          </p:cNvSpPr>
          <p:nvPr>
            <p:ph type="pic" idx="1"/>
          </p:nvPr>
        </p:nvSpPr>
        <p:spPr>
          <a:xfrm>
            <a:off x="304721" y="189968"/>
            <a:ext cx="11579384"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8E36636D-D922-432D-A958-524484B5923D}" type="datetimeFigureOut">
              <a:rPr lang="en-US" smtClean="0"/>
            </a:fld>
            <a:endParaRPr lang="en-US"/>
          </a:p>
        </p:txBody>
      </p:sp>
      <p:sp>
        <p:nvSpPr>
          <p:cNvPr id="6" name="Footer Placeholder 5"/>
          <p:cNvSpPr>
            <a:spLocks noGrp="1"/>
          </p:cNvSpPr>
          <p:nvPr>
            <p:ph type="ftr" sz="quarter" idx="11"/>
          </p:nvPr>
        </p:nvSpPr>
        <p:spPr>
          <a:xfrm>
            <a:off x="5838576" y="6407945"/>
            <a:ext cx="3133425" cy="365125"/>
          </a:xfrm>
        </p:spPr>
        <p:txBody>
          <a:bodyPr/>
          <a:lstStyle>
            <a:lvl1pPr>
              <a:defRPr>
                <a:solidFill>
                  <a:schemeClr val="tx1"/>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F28FB93-0A08-4E7D-8E63-9EFA29F1E093}" type="slidenum">
              <a:rPr lang="en-IN" smtClean="0"/>
            </a:fld>
            <a:endParaRPr lang="en-IN"/>
          </a:p>
        </p:txBody>
      </p:sp>
      <p:sp>
        <p:nvSpPr>
          <p:cNvPr id="2" name="Title 1"/>
          <p:cNvSpPr>
            <a:spLocks noGrp="1"/>
          </p:cNvSpPr>
          <p:nvPr>
            <p:ph type="title"/>
          </p:nvPr>
        </p:nvSpPr>
        <p:spPr>
          <a:xfrm>
            <a:off x="304720" y="4865122"/>
            <a:ext cx="10764439"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8054" y="5791253"/>
            <a:ext cx="4535237"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4914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065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8054" y="5791253"/>
            <a:ext cx="4535237" cy="1080868"/>
          </a:xfrm>
          <a:prstGeom prst="rtTriangle">
            <a:avLst/>
          </a:prstGeom>
          <a:blipFill>
            <a:blip r:embed="rId1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481329"/>
            <a:ext cx="10969943" cy="4525963"/>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7040" y="6407944"/>
            <a:ext cx="2559653" cy="365760"/>
          </a:xfrm>
          <a:prstGeom prst="rect">
            <a:avLst/>
          </a:prstGeom>
        </p:spPr>
        <p:txBody>
          <a:bodyPr vert="horz" anchor="b"/>
          <a:lstStyle>
            <a:lvl1pPr algn="l" eaLnBrk="1" latinLnBrk="0" hangingPunct="1">
              <a:defRPr kumimoji="0" sz="1000">
                <a:solidFill>
                  <a:schemeClr val="tx1"/>
                </a:solidFill>
              </a:defRPr>
            </a:lvl1pPr>
          </a:lstStyle>
          <a:p>
            <a:fld id="{8E36636D-D922-432D-A958-524484B5923D}" type="datetimeFigureOut">
              <a:rPr lang="en-US" smtClean="0"/>
            </a:fld>
            <a:endParaRPr lang="en-US"/>
          </a:p>
        </p:txBody>
      </p:sp>
      <p:sp>
        <p:nvSpPr>
          <p:cNvPr id="22" name="Footer Placeholder 21"/>
          <p:cNvSpPr>
            <a:spLocks noGrp="1"/>
          </p:cNvSpPr>
          <p:nvPr>
            <p:ph type="ftr" sz="quarter" idx="3"/>
          </p:nvPr>
        </p:nvSpPr>
        <p:spPr>
          <a:xfrm>
            <a:off x="5838576" y="6407945"/>
            <a:ext cx="3133425" cy="365125"/>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18" name="Slide Number Placeholder 17"/>
          <p:cNvSpPr>
            <a:spLocks noGrp="1"/>
          </p:cNvSpPr>
          <p:nvPr>
            <p:ph type="sldNum" sz="quarter" idx="4"/>
          </p:nvPr>
        </p:nvSpPr>
        <p:spPr>
          <a:xfrm>
            <a:off x="11526693" y="6407945"/>
            <a:ext cx="487553" cy="365125"/>
          </a:xfrm>
          <a:prstGeom prst="rect">
            <a:avLst/>
          </a:prstGeom>
        </p:spPr>
        <p:txBody>
          <a:bodyPr vert="horz" anchor="b"/>
          <a:lstStyle>
            <a:lvl1pPr algn="r" eaLnBrk="1" latinLnBrk="0" hangingPunct="1">
              <a:defRPr kumimoji="0" sz="1000" b="0">
                <a:solidFill>
                  <a:schemeClr val="tx1"/>
                </a:solidFill>
              </a:defRPr>
            </a:lvl1pPr>
          </a:lstStyle>
          <a:p>
            <a:fld id="{DF28FB93-0A08-4E7D-8E63-9EFA29F1E09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endParaRPr lang="en-US" dirty="0"/>
          </a:p>
        </p:txBody>
      </p:sp>
      <p:sp>
        <p:nvSpPr>
          <p:cNvPr id="3" name="Subtitle 2"/>
          <p:cNvSpPr>
            <a:spLocks noGrp="1"/>
          </p:cNvSpPr>
          <p:nvPr>
            <p:ph type="subTitle" idx="1"/>
          </p:nvPr>
        </p:nvSpPr>
        <p:spPr>
          <a:xfrm>
            <a:off x="1376792" y="5715000"/>
            <a:ext cx="9429931" cy="991077"/>
          </a:xfrm>
        </p:spPr>
        <p:txBody>
          <a:bodyPr/>
          <a:lstStyle/>
          <a:p>
            <a:r>
              <a:rPr lang="en-US" dirty="0"/>
              <a:t>Prepared </a:t>
            </a:r>
            <a:r>
              <a:rPr lang="en-US" dirty="0" smtClean="0"/>
              <a:t>by:- Arpit Singh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ph idx="1"/>
          </p:nvPr>
        </p:nvGraphicFramePr>
        <p:xfrm>
          <a:off x="1219519" y="1836325"/>
          <a:ext cx="9750424" cy="4211320"/>
        </p:xfrm>
        <a:graphic>
          <a:graphicData uri="http://schemas.openxmlformats.org/drawingml/2006/table">
            <a:tbl>
              <a:tblPr firstRow="1" bandRow="1">
                <a:tableStyleId>{5C22544A-7EE6-4342-B048-85BDC9FD1C3A}</a:tableStyleId>
              </a:tblPr>
              <a:tblGrid>
                <a:gridCol w="2590800"/>
                <a:gridCol w="7159624"/>
              </a:tblGrid>
              <a:tr h="370840">
                <a:tc>
                  <a:txBody>
                    <a:bodyPr/>
                    <a:lstStyle/>
                    <a:p>
                      <a:r>
                        <a:rPr lang="en-US" dirty="0"/>
                        <a:t>Requirements</a:t>
                      </a:r>
                      <a:endParaRPr lang="en-IN" dirty="0"/>
                    </a:p>
                  </a:txBody>
                  <a:tcPr/>
                </a:tc>
                <a:tc>
                  <a:txBody>
                    <a:bodyPr/>
                    <a:lstStyle/>
                    <a:p>
                      <a:r>
                        <a:rPr lang="en-US" dirty="0"/>
                        <a:t>Tools  Used</a:t>
                      </a:r>
                      <a:endParaRPr lang="en-IN" dirty="0"/>
                    </a:p>
                  </a:txBody>
                  <a:tcPr/>
                </a:tc>
              </a:tr>
              <a:tr h="370840">
                <a:tc>
                  <a:txBody>
                    <a:bodyPr/>
                    <a:lstStyle/>
                    <a:p>
                      <a:r>
                        <a:rPr lang="en-US" dirty="0"/>
                        <a:t>Hardware</a:t>
                      </a:r>
                      <a:endParaRPr lang="en-IN" dirty="0"/>
                    </a:p>
                  </a:txBody>
                  <a:tcPr/>
                </a:tc>
                <a:tc>
                  <a:txBody>
                    <a:bodyPr/>
                    <a:lstStyle/>
                    <a:p>
                      <a:r>
                        <a:rPr lang="en-US" dirty="0"/>
                        <a:t>RAM: 8 GB</a:t>
                      </a:r>
                      <a:endParaRPr lang="en-US" dirty="0"/>
                    </a:p>
                    <a:p>
                      <a:r>
                        <a:rPr lang="en-US" dirty="0"/>
                        <a:t>CPU : AMD Ryzen 5 3550H with Radeon Vega Mobile </a:t>
                      </a:r>
                      <a:r>
                        <a:rPr lang="en-US" dirty="0" err="1"/>
                        <a:t>Gfx</a:t>
                      </a:r>
                      <a:r>
                        <a:rPr lang="en-US" dirty="0"/>
                        <a:t> 2.10 GHz</a:t>
                      </a:r>
                      <a:endParaRPr lang="en-US" dirty="0"/>
                    </a:p>
                    <a:p>
                      <a:r>
                        <a:rPr lang="en-US" dirty="0"/>
                        <a:t>GPU : AMD Radeon ™ Vega 8 Graphics and</a:t>
                      </a:r>
                      <a:endParaRPr lang="en-US" dirty="0"/>
                    </a:p>
                    <a:p>
                      <a:r>
                        <a:rPr lang="en-US" dirty="0"/>
                        <a:t>           NVIDIA GeForce GTX 1650 </a:t>
                      </a:r>
                      <a:r>
                        <a:rPr lang="en-US" dirty="0" err="1"/>
                        <a:t>Ti</a:t>
                      </a:r>
                      <a:endParaRPr lang="en-IN" dirty="0"/>
                    </a:p>
                  </a:txBody>
                  <a:tcPr/>
                </a:tc>
              </a:tr>
              <a:tr h="370840">
                <a:tc>
                  <a:txBody>
                    <a:bodyPr/>
                    <a:lstStyle/>
                    <a:p>
                      <a:r>
                        <a:rPr lang="en-US" dirty="0"/>
                        <a:t>Software</a:t>
                      </a:r>
                      <a:endParaRPr lang="en-IN" dirty="0"/>
                    </a:p>
                  </a:txBody>
                  <a:tcPr/>
                </a:tc>
                <a:tc>
                  <a:txBody>
                    <a:bodyPr/>
                    <a:lstStyle/>
                    <a:p>
                      <a:r>
                        <a:rPr lang="en-US" dirty="0"/>
                        <a:t>Programming language           : Python</a:t>
                      </a:r>
                      <a:endParaRPr lang="en-US" dirty="0"/>
                    </a:p>
                    <a:p>
                      <a:r>
                        <a:rPr lang="en-IN" dirty="0"/>
                        <a:t>Distribution                              : Anaconda Navigator</a:t>
                      </a:r>
                      <a:endParaRPr lang="en-IN" dirty="0"/>
                    </a:p>
                    <a:p>
                      <a:r>
                        <a:rPr lang="en-IN" dirty="0"/>
                        <a:t>Browser based language shell : Jupyter Notebook</a:t>
                      </a:r>
                      <a:endParaRPr lang="en-IN" dirty="0"/>
                    </a:p>
                  </a:txBody>
                  <a:tcPr/>
                </a:tc>
              </a:tr>
              <a:tr h="370840">
                <a:tc>
                  <a:txBody>
                    <a:bodyPr/>
                    <a:lstStyle/>
                    <a:p>
                      <a:r>
                        <a:rPr lang="en-US" dirty="0"/>
                        <a:t>Libraries/Packages</a:t>
                      </a:r>
                      <a:endParaRPr lang="en-IN" dirty="0"/>
                    </a:p>
                  </a:txBody>
                  <a:tcPr/>
                </a:tc>
                <a:tc>
                  <a:txBody>
                    <a:bodyPr/>
                    <a:lstStyle/>
                    <a:p>
                      <a:r>
                        <a:rPr lang="en-US" dirty="0"/>
                        <a:t>Pandas</a:t>
                      </a:r>
                      <a:endParaRPr lang="en-US" dirty="0"/>
                    </a:p>
                    <a:p>
                      <a:r>
                        <a:rPr lang="en-US" dirty="0"/>
                        <a:t>NumPy</a:t>
                      </a:r>
                      <a:endParaRPr lang="en-US" dirty="0"/>
                    </a:p>
                    <a:p>
                      <a:r>
                        <a:rPr lang="en-US" dirty="0"/>
                        <a:t>matplotlib</a:t>
                      </a:r>
                      <a:endParaRPr lang="en-US" dirty="0"/>
                    </a:p>
                    <a:p>
                      <a:r>
                        <a:rPr lang="en-US" dirty="0"/>
                        <a:t>seaborn</a:t>
                      </a:r>
                      <a:endParaRPr lang="en-US" dirty="0"/>
                    </a:p>
                    <a:p>
                      <a:r>
                        <a:rPr lang="en-IN" sz="1800" b="0" i="0" kern="1200" dirty="0">
                          <a:solidFill>
                            <a:schemeClr val="dk1"/>
                          </a:solidFill>
                          <a:effectLst/>
                          <a:latin typeface="+mn-lt"/>
                          <a:ea typeface="+mn-ea"/>
                          <a:cs typeface="+mn-cs"/>
                        </a:rPr>
                        <a:t>scikit-learn</a:t>
                      </a:r>
                      <a:endParaRPr lang="en-IN" sz="1800" b="0" i="0" kern="1200" dirty="0">
                        <a:solidFill>
                          <a:schemeClr val="dk1"/>
                        </a:solidFill>
                        <a:effectLst/>
                        <a:latin typeface="+mn-lt"/>
                        <a:ea typeface="+mn-ea"/>
                        <a:cs typeface="+mn-cs"/>
                      </a:endParaRPr>
                    </a:p>
                  </a:txBody>
                  <a:tcPr/>
                </a:tc>
              </a:tr>
            </a:tbl>
          </a:graphicData>
        </a:graphic>
      </p:graphicFrame>
      <p:sp>
        <p:nvSpPr>
          <p:cNvPr id="10" name="Title 9"/>
          <p:cNvSpPr>
            <a:spLocks noGrp="1"/>
          </p:cNvSpPr>
          <p:nvPr>
            <p:ph type="title"/>
          </p:nvPr>
        </p:nvSpPr>
        <p:spPr/>
        <p:txBody>
          <a:bodyPr/>
          <a:lstStyle/>
          <a:p>
            <a:r>
              <a:rPr lang="en-US" dirty="0"/>
              <a:t>Exploratory Data Analysis (EDA)</a:t>
            </a:r>
            <a:endParaRPr lang="en-US" dirty="0"/>
          </a:p>
        </p:txBody>
      </p:sp>
      <p:pic>
        <p:nvPicPr>
          <p:cNvPr id="4" name="Picture 3"/>
          <p:cNvPicPr>
            <a:picLocks noChangeAspect="1"/>
          </p:cNvPicPr>
          <p:nvPr/>
        </p:nvPicPr>
        <p:blipFill>
          <a:blip r:embed="rId1"/>
          <a:stretch>
            <a:fillRect/>
          </a:stretch>
        </p:blipFill>
        <p:spPr>
          <a:xfrm>
            <a:off x="5405570" y="4495801"/>
            <a:ext cx="1213114" cy="457200"/>
          </a:xfrm>
          <a:prstGeom prst="rect">
            <a:avLst/>
          </a:prstGeom>
        </p:spPr>
      </p:pic>
      <p:pic>
        <p:nvPicPr>
          <p:cNvPr id="7" name="Picture 6"/>
          <p:cNvPicPr>
            <a:picLocks noChangeAspect="1"/>
          </p:cNvPicPr>
          <p:nvPr/>
        </p:nvPicPr>
        <p:blipFill>
          <a:blip r:embed="rId2"/>
          <a:stretch>
            <a:fillRect/>
          </a:stretch>
        </p:blipFill>
        <p:spPr>
          <a:xfrm>
            <a:off x="5405570" y="5150033"/>
            <a:ext cx="1213114" cy="451434"/>
          </a:xfrm>
          <a:prstGeom prst="rect">
            <a:avLst/>
          </a:prstGeom>
        </p:spPr>
      </p:pic>
      <p:pic>
        <p:nvPicPr>
          <p:cNvPr id="12" name="Picture 11"/>
          <p:cNvPicPr>
            <a:picLocks noChangeAspect="1"/>
          </p:cNvPicPr>
          <p:nvPr/>
        </p:nvPicPr>
        <p:blipFill>
          <a:blip r:embed="rId3"/>
          <a:stretch>
            <a:fillRect/>
          </a:stretch>
        </p:blipFill>
        <p:spPr>
          <a:xfrm>
            <a:off x="6973698" y="4495801"/>
            <a:ext cx="1828800" cy="450955"/>
          </a:xfrm>
          <a:prstGeom prst="rect">
            <a:avLst/>
          </a:prstGeom>
        </p:spPr>
      </p:pic>
      <p:pic>
        <p:nvPicPr>
          <p:cNvPr id="14" name="Picture 13"/>
          <p:cNvPicPr>
            <a:picLocks noChangeAspect="1"/>
          </p:cNvPicPr>
          <p:nvPr/>
        </p:nvPicPr>
        <p:blipFill>
          <a:blip r:embed="rId4"/>
          <a:stretch>
            <a:fillRect/>
          </a:stretch>
        </p:blipFill>
        <p:spPr>
          <a:xfrm>
            <a:off x="6973698" y="5150512"/>
            <a:ext cx="1828800" cy="450955"/>
          </a:xfrm>
          <a:prstGeom prst="rect">
            <a:avLst/>
          </a:prstGeom>
        </p:spPr>
      </p:pic>
      <p:pic>
        <p:nvPicPr>
          <p:cNvPr id="16" name="Picture 15"/>
          <p:cNvPicPr>
            <a:picLocks noChangeAspect="1"/>
          </p:cNvPicPr>
          <p:nvPr/>
        </p:nvPicPr>
        <p:blipFill>
          <a:blip r:embed="rId5"/>
          <a:stretch>
            <a:fillRect/>
          </a:stretch>
        </p:blipFill>
        <p:spPr>
          <a:xfrm>
            <a:off x="9230337" y="3657600"/>
            <a:ext cx="1603277" cy="522294"/>
          </a:xfrm>
          <a:prstGeom prst="rect">
            <a:avLst/>
          </a:prstGeom>
        </p:spPr>
      </p:pic>
      <p:pic>
        <p:nvPicPr>
          <p:cNvPr id="18" name="Picture 17"/>
          <p:cNvPicPr>
            <a:picLocks noChangeAspect="1"/>
          </p:cNvPicPr>
          <p:nvPr/>
        </p:nvPicPr>
        <p:blipFill>
          <a:blip r:embed="rId6"/>
          <a:stretch>
            <a:fillRect/>
          </a:stretch>
        </p:blipFill>
        <p:spPr>
          <a:xfrm>
            <a:off x="9050228" y="4637098"/>
            <a:ext cx="1754507" cy="7682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p:cNvGraphicFramePr>
            <a:graphicFrameLocks noGrp="1"/>
          </p:cNvGraphicFramePr>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Box 3"/>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endParaRPr lang="en-US" cap="none" dirty="0">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panose="020B0604020202020204"/>
              </a:rPr>
              <a:t>The data is collected from the Indian online shoppers. Our Dataset consists of reviews and feedbacks of customers on 5 top Indian Online Retailers : Amazon, Flipkart, Snapdeal, Myntra and Paytm.</a:t>
            </a:r>
            <a:endParaRPr lang="en-US" sz="2000" dirty="0">
              <a:latin typeface="Constantia (Body)"/>
              <a:cs typeface="Arial" panose="020B0604020202020204"/>
            </a:endParaRPr>
          </a:p>
          <a:p>
            <a:pPr marL="0" indent="0">
              <a:buNone/>
            </a:pPr>
            <a:r>
              <a:rPr lang="en-US" sz="2000" dirty="0">
                <a:latin typeface="Constantia (Body)"/>
                <a:cs typeface="Arial" panose="020B0604020202020204"/>
              </a:rPr>
              <a:t>Questionnaire is formed on the basis of brand strength, brand empathy or commitment, overall customer satisfaction and perceived value for money with intention to recommend.</a:t>
            </a:r>
            <a:endParaRPr lang="en-US" sz="2000" dirty="0">
              <a:latin typeface="Constantia (Body)"/>
              <a:cs typeface="Arial" panose="020B0604020202020204"/>
            </a:endParaRPr>
          </a:p>
          <a:p>
            <a:pPr marL="0" indent="0">
              <a:buNone/>
            </a:pPr>
            <a:r>
              <a:rPr lang="en-US" sz="2000" dirty="0">
                <a:latin typeface="Constantia (Body)"/>
                <a:cs typeface="Arial" panose="020B0604020202020204"/>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p:cNvSpPr>
            <a:spLocks noGrp="1"/>
          </p:cNvSpPr>
          <p:nvPr>
            <p:ph sz="half" idx="2"/>
          </p:nvPr>
        </p:nvSpPr>
        <p:spPr/>
        <p:txBody>
          <a:bodyPr>
            <a:normAutofit/>
          </a:bodyPr>
          <a:lstStyle/>
          <a:p>
            <a:pPr marL="0" indent="0">
              <a:buNone/>
            </a:pPr>
            <a:r>
              <a:rPr lang="en-US" dirty="0"/>
              <a:t>The top 5 Indian Online Retailers:</a:t>
            </a:r>
            <a:endParaRPr lang="en-IN" dirty="0"/>
          </a:p>
        </p:txBody>
      </p:sp>
      <p:sp>
        <p:nvSpPr>
          <p:cNvPr id="2" name="Title 1"/>
          <p:cNvSpPr>
            <a:spLocks noGrp="1"/>
          </p:cNvSpPr>
          <p:nvPr>
            <p:ph type="title"/>
          </p:nvPr>
        </p:nvSpPr>
        <p:spPr/>
        <p:txBody>
          <a:bodyPr/>
          <a:lstStyle/>
          <a:p>
            <a:r>
              <a:rPr lang="en-US" dirty="0"/>
              <a:t>Dataset Description</a:t>
            </a:r>
            <a:endParaRPr lang="en-IN" dirty="0"/>
          </a:p>
        </p:txBody>
      </p:sp>
      <p:pic>
        <p:nvPicPr>
          <p:cNvPr id="5" name="Picture 4" descr="Logo&#10;&#10;Description automatically generated"/>
          <p:cNvPicPr>
            <a:picLocks noChangeAspect="1"/>
          </p:cNvPicPr>
          <p:nvPr/>
        </p:nvPicPr>
        <p:blipFill>
          <a:blip r:embed="rId1"/>
          <a:stretch>
            <a:fillRect/>
          </a:stretch>
        </p:blipFill>
        <p:spPr>
          <a:xfrm>
            <a:off x="6668392" y="2744111"/>
            <a:ext cx="1678643" cy="931293"/>
          </a:xfrm>
          <a:prstGeom prst="rect">
            <a:avLst/>
          </a:prstGeom>
        </p:spPr>
      </p:pic>
      <p:pic>
        <p:nvPicPr>
          <p:cNvPr id="7" name="Picture 6" descr="Logo&#10;&#10;Description automatically generated"/>
          <p:cNvPicPr>
            <a:picLocks noChangeAspect="1"/>
          </p:cNvPicPr>
          <p:nvPr/>
        </p:nvPicPr>
        <p:blipFill>
          <a:blip r:embed="rId2"/>
          <a:stretch>
            <a:fillRect/>
          </a:stretch>
        </p:blipFill>
        <p:spPr>
          <a:xfrm>
            <a:off x="9086381" y="2720157"/>
            <a:ext cx="1723467" cy="937933"/>
          </a:xfrm>
          <a:prstGeom prst="rect">
            <a:avLst/>
          </a:prstGeom>
        </p:spPr>
      </p:pic>
      <p:pic>
        <p:nvPicPr>
          <p:cNvPr id="9" name="Picture 8" descr="Logo&#10;&#10;Description automatically generated"/>
          <p:cNvPicPr>
            <a:picLocks noChangeAspect="1"/>
          </p:cNvPicPr>
          <p:nvPr/>
        </p:nvPicPr>
        <p:blipFill>
          <a:blip r:embed="rId3"/>
          <a:stretch>
            <a:fillRect/>
          </a:stretch>
        </p:blipFill>
        <p:spPr>
          <a:xfrm>
            <a:off x="9142412" y="3886884"/>
            <a:ext cx="1667436" cy="931075"/>
          </a:xfrm>
          <a:prstGeom prst="rect">
            <a:avLst/>
          </a:prstGeom>
        </p:spPr>
      </p:pic>
      <p:pic>
        <p:nvPicPr>
          <p:cNvPr id="10" name="Picture 9"/>
          <p:cNvPicPr>
            <a:picLocks noChangeAspect="1"/>
          </p:cNvPicPr>
          <p:nvPr/>
        </p:nvPicPr>
        <p:blipFill>
          <a:blip r:embed="rId4"/>
          <a:stretch>
            <a:fillRect/>
          </a:stretch>
        </p:blipFill>
        <p:spPr>
          <a:xfrm>
            <a:off x="7507713" y="5225314"/>
            <a:ext cx="2667000" cy="651076"/>
          </a:xfrm>
          <a:prstGeom prst="rect">
            <a:avLst/>
          </a:prstGeom>
        </p:spPr>
      </p:pic>
      <p:pic>
        <p:nvPicPr>
          <p:cNvPr id="11" name="Picture 10"/>
          <p:cNvPicPr>
            <a:picLocks noChangeAspect="1"/>
          </p:cNvPicPr>
          <p:nvPr/>
        </p:nvPicPr>
        <p:blipFill>
          <a:blip r:embed="rId5"/>
          <a:stretch>
            <a:fillRect/>
          </a:stretch>
        </p:blipFill>
        <p:spPr>
          <a:xfrm>
            <a:off x="6668392" y="3998724"/>
            <a:ext cx="2110082" cy="7626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endParaRPr lang="en-US" dirty="0"/>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endParaRPr lang="en-US" dirty="0"/>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endParaRPr lang="en-US" dirty="0"/>
          </a:p>
        </p:txBody>
      </p:sp>
      <p:sp>
        <p:nvSpPr>
          <p:cNvPr id="4" name="Title 3"/>
          <p:cNvSpPr>
            <a:spLocks noGrp="1"/>
          </p:cNvSpPr>
          <p:nvPr>
            <p:ph type="title"/>
          </p:nvPr>
        </p:nvSpPr>
        <p:spPr/>
        <p:txBody>
          <a:bodyPr/>
          <a:lstStyle/>
          <a:p>
            <a:r>
              <a:rPr lang="en-US" dirty="0"/>
              <a:t>Visualization</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endParaRPr lang="en-US" dirty="0"/>
          </a:p>
          <a:p>
            <a:endParaRPr lang="en-US" dirty="0"/>
          </a:p>
          <a:p>
            <a:r>
              <a:rPr lang="en-US" dirty="0"/>
              <a:t>I ensured that along with the total row number the percentage of data coverage is made visible too.</a:t>
            </a:r>
            <a:endParaRPr lang="en-IN" dirty="0"/>
          </a:p>
        </p:txBody>
      </p:sp>
      <p:pic>
        <p:nvPicPr>
          <p:cNvPr id="6" name="Picture Placeholder 5"/>
          <p:cNvPicPr>
            <a:picLocks noGrp="1" noChangeAspect="1"/>
          </p:cNvPicPr>
          <p:nvPr>
            <p:ph type="pic" idx="1"/>
          </p:nvPr>
        </p:nvPicPr>
        <p:blipFill>
          <a:blip r:embed="rId1">
            <a:extLst>
              <a:ext uri="{28A0092B-C50C-407E-A947-70E740481C1C}">
                <a14:useLocalDpi xmlns:a14="http://schemas.microsoft.com/office/drawing/2010/main" val="0"/>
              </a:ext>
            </a:extLst>
          </a:blip>
          <a:srcRect t="33828" b="33828"/>
          <a:stretch>
            <a:fillRect/>
          </a:stretch>
        </p:blipFill>
        <p:spPr/>
      </p:pic>
      <p:sp>
        <p:nvSpPr>
          <p:cNvPr id="2" name="Title 1"/>
          <p:cNvSpPr>
            <a:spLocks noGrp="1"/>
          </p:cNvSpPr>
          <p:nvPr>
            <p:ph type="title"/>
          </p:nvPr>
        </p:nvSpPr>
        <p:spPr/>
        <p:txBody>
          <a:bodyPr/>
          <a:lstStyle/>
          <a:p>
            <a:r>
              <a:rPr lang="en-US" dirty="0"/>
              <a:t>Univariate Analysis: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endParaRPr lang="en-US" dirty="0"/>
          </a:p>
          <a:p>
            <a:endParaRPr lang="en-US" dirty="0"/>
          </a:p>
          <a:p>
            <a:r>
              <a:rPr lang="en-US" dirty="0"/>
              <a:t>The hue used in this plot is the “Gender” column showing the legend accordingly.</a:t>
            </a:r>
            <a:endParaRPr lang="en-IN" dirty="0"/>
          </a:p>
        </p:txBody>
      </p:sp>
      <p:pic>
        <p:nvPicPr>
          <p:cNvPr id="6" name="Picture Placeholder 5"/>
          <p:cNvPicPr>
            <a:picLocks noGrp="1" noChangeAspect="1"/>
          </p:cNvPicPr>
          <p:nvPr>
            <p:ph type="pic" idx="1"/>
          </p:nvPr>
        </p:nvPicPr>
        <p:blipFill>
          <a:blip r:embed="rId1">
            <a:extLst>
              <a:ext uri="{28A0092B-C50C-407E-A947-70E740481C1C}">
                <a14:useLocalDpi xmlns:a14="http://schemas.microsoft.com/office/drawing/2010/main" val="0"/>
              </a:ext>
            </a:extLst>
          </a:blip>
          <a:srcRect t="34148" b="34148"/>
          <a:stretch>
            <a:fillRect/>
          </a:stretch>
        </p:blipFill>
        <p:spPr/>
      </p:pic>
      <p:sp>
        <p:nvSpPr>
          <p:cNvPr id="2" name="Title 1"/>
          <p:cNvSpPr>
            <a:spLocks noGrp="1"/>
          </p:cNvSpPr>
          <p:nvPr>
            <p:ph type="title"/>
          </p:nvPr>
        </p:nvSpPr>
        <p:spPr/>
        <p:txBody>
          <a:bodyPr/>
          <a:lstStyle/>
          <a:p>
            <a:r>
              <a:rPr lang="en-US" dirty="0"/>
              <a:t>Bivariate Analysis: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0412" y="1804633"/>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endParaRPr lang="en-US" dirty="0"/>
          </a:p>
          <a:p>
            <a:endParaRPr lang="en-US" dirty="0"/>
          </a:p>
          <a:p>
            <a:r>
              <a:rPr lang="en-US" dirty="0"/>
              <a:t>The hue used in this plot is the “Age” column showing the legend accordingly.</a:t>
            </a:r>
            <a:endParaRPr lang="en-IN" dirty="0"/>
          </a:p>
          <a:p>
            <a:endParaRPr lang="en-IN" dirty="0"/>
          </a:p>
        </p:txBody>
      </p:sp>
      <p:pic>
        <p:nvPicPr>
          <p:cNvPr id="6" name="Picture Placeholder 5"/>
          <p:cNvPicPr>
            <a:picLocks noGrp="1" noChangeAspect="1"/>
          </p:cNvPicPr>
          <p:nvPr>
            <p:ph type="pic" idx="1"/>
          </p:nvPr>
        </p:nvPicPr>
        <p:blipFill>
          <a:blip r:embed="rId1">
            <a:extLst>
              <a:ext uri="{28A0092B-C50C-407E-A947-70E740481C1C}">
                <a14:useLocalDpi xmlns:a14="http://schemas.microsoft.com/office/drawing/2010/main" val="0"/>
              </a:ext>
            </a:extLst>
          </a:blip>
          <a:srcRect t="34148" b="34148"/>
          <a:stretch>
            <a:fillRect/>
          </a:stretch>
        </p:blipFill>
        <p:spPr/>
      </p:pic>
      <p:sp>
        <p:nvSpPr>
          <p:cNvPr id="2" name="Title 1"/>
          <p:cNvSpPr>
            <a:spLocks noGrp="1"/>
          </p:cNvSpPr>
          <p:nvPr>
            <p:ph type="title"/>
          </p:nvPr>
        </p:nvSpPr>
        <p:spPr/>
        <p:txBody>
          <a:bodyPr/>
          <a:lstStyle/>
          <a:p>
            <a:r>
              <a:rPr lang="en-US" dirty="0"/>
              <a:t>Bivariate Analysis: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endParaRPr lang="en-US" dirty="0"/>
          </a:p>
          <a:p>
            <a:endParaRPr lang="en-US" dirty="0"/>
          </a:p>
          <a:p>
            <a:r>
              <a:rPr lang="en-US" dirty="0"/>
              <a:t>The hue used in this plot is the “City” column showing the legend accordingly.</a:t>
            </a:r>
            <a:endParaRPr lang="en-IN" dirty="0"/>
          </a:p>
          <a:p>
            <a:endParaRPr lang="en-IN" dirty="0"/>
          </a:p>
        </p:txBody>
      </p:sp>
      <p:pic>
        <p:nvPicPr>
          <p:cNvPr id="6" name="Picture Placeholder 5"/>
          <p:cNvPicPr>
            <a:picLocks noGrp="1" noChangeAspect="1"/>
          </p:cNvPicPr>
          <p:nvPr>
            <p:ph type="pic" idx="1"/>
          </p:nvPr>
        </p:nvPicPr>
        <p:blipFill>
          <a:blip r:embed="rId1">
            <a:extLst>
              <a:ext uri="{28A0092B-C50C-407E-A947-70E740481C1C}">
                <a14:useLocalDpi xmlns:a14="http://schemas.microsoft.com/office/drawing/2010/main" val="0"/>
              </a:ext>
            </a:extLst>
          </a:blip>
          <a:srcRect t="34148" b="34148"/>
          <a:stretch>
            <a:fillRect/>
          </a:stretch>
        </p:blipFill>
        <p:spPr/>
      </p:pic>
      <p:sp>
        <p:nvSpPr>
          <p:cNvPr id="2" name="Title 1"/>
          <p:cNvSpPr>
            <a:spLocks noGrp="1"/>
          </p:cNvSpPr>
          <p:nvPr>
            <p:ph type="title"/>
          </p:nvPr>
        </p:nvSpPr>
        <p:spPr/>
        <p:txBody>
          <a:bodyPr/>
          <a:lstStyle/>
          <a:p>
            <a:r>
              <a:rPr lang="en-US" dirty="0"/>
              <a:t>Bivariate Analysis:</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10000"/>
          </a:bodyPr>
          <a:lstStyle/>
          <a:p>
            <a:r>
              <a:rPr lang="en-US" dirty="0"/>
              <a:t>I used the heatmap on the encoded dataset to see the correlation details between the columns.</a:t>
            </a:r>
            <a:endParaRPr lang="en-US" dirty="0"/>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p:cNvSpPr>
            <a:spLocks noGrp="1"/>
          </p:cNvSpPr>
          <p:nvPr>
            <p:ph type="pic" idx="1"/>
          </p:nvPr>
        </p:nvSpPr>
        <p:spPr/>
      </p:sp>
      <p:sp>
        <p:nvSpPr>
          <p:cNvPr id="2" name="Title 1"/>
          <p:cNvSpPr>
            <a:spLocks noGrp="1"/>
          </p:cNvSpPr>
          <p:nvPr>
            <p:ph type="title"/>
          </p:nvPr>
        </p:nvSpPr>
        <p:spPr/>
        <p:txBody>
          <a:bodyPr/>
          <a:lstStyle/>
          <a:p>
            <a:r>
              <a:rPr lang="en-US" dirty="0"/>
              <a:t>Multivariate Analysis:</a:t>
            </a:r>
            <a:endParaRPr lang="en-IN" dirty="0"/>
          </a:p>
        </p:txBody>
      </p:sp>
      <p:pic>
        <p:nvPicPr>
          <p:cNvPr id="14" name="Picture 13"/>
          <p:cNvPicPr>
            <a:picLocks noChangeAspect="1"/>
          </p:cNvPicPr>
          <p:nvPr/>
        </p:nvPicPr>
        <p:blipFill>
          <a:blip r:embed="rId1"/>
          <a:stretch>
            <a:fillRect/>
          </a:stretch>
        </p:blipFill>
        <p:spPr>
          <a:xfrm>
            <a:off x="1141412" y="1803401"/>
            <a:ext cx="6705600" cy="4292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endParaRPr lang="en-US" sz="1800" dirty="0"/>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endParaRPr lang="en-US" sz="1800" dirty="0"/>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
        <p:nvSpPr>
          <p:cNvPr id="10" name="Title 9"/>
          <p:cNvSpPr>
            <a:spLocks noGrp="1"/>
          </p:cNvSpPr>
          <p:nvPr>
            <p:ph type="title"/>
          </p:nvPr>
        </p:nvSpPr>
        <p:spPr/>
        <p:txBody>
          <a:bodyPr/>
          <a:lstStyle/>
          <a:p>
            <a:r>
              <a:rPr lang="en-US" dirty="0"/>
              <a:t>Inference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endParaRPr lang="en-US" dirty="0"/>
          </a:p>
          <a:p>
            <a:r>
              <a:rPr lang="en-US" dirty="0"/>
              <a:t>Problem Statement</a:t>
            </a:r>
            <a:endParaRPr lang="en-US" dirty="0"/>
          </a:p>
          <a:p>
            <a:r>
              <a:rPr lang="en-US" dirty="0"/>
              <a:t>Objective</a:t>
            </a:r>
            <a:endParaRPr lang="en-US" dirty="0"/>
          </a:p>
          <a:p>
            <a:r>
              <a:rPr lang="en-US" dirty="0"/>
              <a:t>Exploratory Data Analysis (EDA)</a:t>
            </a:r>
            <a:endParaRPr lang="en-US" dirty="0"/>
          </a:p>
          <a:p>
            <a:r>
              <a:rPr lang="en-US" dirty="0"/>
              <a:t>Visualization</a:t>
            </a:r>
            <a:endParaRPr lang="en-US" dirty="0"/>
          </a:p>
          <a:p>
            <a:r>
              <a:rPr lang="en-US" dirty="0"/>
              <a:t>Inference</a:t>
            </a:r>
            <a:endParaRPr lang="en-US" dirty="0"/>
          </a:p>
          <a:p>
            <a:r>
              <a:rPr lang="en-US" dirty="0"/>
              <a:t>Future Work</a:t>
            </a:r>
            <a:endParaRPr lang="en-US" dirty="0"/>
          </a:p>
        </p:txBody>
      </p:sp>
      <p:sp>
        <p:nvSpPr>
          <p:cNvPr id="13" name="Title 12"/>
          <p:cNvSpPr>
            <a:spLocks noGrp="1"/>
          </p:cNvSpPr>
          <p:nvPr>
            <p:ph type="title"/>
          </p:nvPr>
        </p:nvSpPr>
        <p:spPr>
          <a:xfrm>
            <a:off x="1218883" y="405167"/>
            <a:ext cx="9751060" cy="1168400"/>
          </a:xfrm>
        </p:spPr>
        <p:txBody>
          <a:bodyPr>
            <a:normAutofit/>
          </a:bodyPr>
          <a:lstStyle/>
          <a:p>
            <a:r>
              <a:rPr lang="en-US" sz="4000" dirty="0"/>
              <a:t>Agenda:</a:t>
            </a:r>
            <a:endParaRPr lang="en-US" sz="4000" dirty="0"/>
          </a:p>
        </p:txBody>
      </p:sp>
      <p:pic>
        <p:nvPicPr>
          <p:cNvPr id="5" name="Picture 4"/>
          <p:cNvPicPr>
            <a:picLocks noChangeAspect="1"/>
          </p:cNvPicPr>
          <p:nvPr/>
        </p:nvPicPr>
        <p:blipFill>
          <a:blip r:embed="rId1"/>
          <a:stretch>
            <a:fillRect/>
          </a:stretch>
        </p:blipFill>
        <p:spPr>
          <a:xfrm>
            <a:off x="7016243" y="1157796"/>
            <a:ext cx="3953699" cy="46961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IN" dirty="0"/>
              <a:t>1. Amazon.com</a:t>
            </a:r>
            <a:endParaRPr lang="en-IN" dirty="0"/>
          </a:p>
        </p:txBody>
      </p:sp>
      <p:sp>
        <p:nvSpPr>
          <p:cNvPr id="23" name="Text Placeholder 22"/>
          <p:cNvSpPr>
            <a:spLocks noGrp="1"/>
          </p:cNvSpPr>
          <p:nvPr>
            <p:ph type="body" idx="2"/>
          </p:nvPr>
        </p:nvSpPr>
        <p:spPr/>
        <p:txBody>
          <a:bodyPr/>
          <a:lstStyle/>
          <a:p>
            <a:r>
              <a:rPr lang="en-US" dirty="0"/>
              <a:t>Online Store Company:</a:t>
            </a:r>
            <a:endParaRPr lang="en-IN" dirty="0"/>
          </a:p>
        </p:txBody>
      </p:sp>
      <p:sp>
        <p:nvSpPr>
          <p:cNvPr id="22" name="Content Placeholder 21"/>
          <p:cNvSpPr>
            <a:spLocks noGrp="1"/>
          </p:cNvSpPr>
          <p:nvPr>
            <p:ph sz="half" idx="1"/>
          </p:nvPr>
        </p:nvSpPr>
        <p:spPr/>
        <p:txBody>
          <a:bodyPr>
            <a:noAutofit/>
          </a:bodyPr>
          <a:lstStyle/>
          <a:p>
            <a:pPr>
              <a:lnSpc>
                <a:spcPct val="100000"/>
              </a:lnSpc>
              <a:spcBef>
                <a:spcPts val="0"/>
              </a:spcBef>
            </a:pPr>
            <a:r>
              <a:rPr lang="en-US" sz="1800" b="1" dirty="0"/>
              <a:t>To be improved:</a:t>
            </a:r>
            <a:endParaRPr lang="en-US" sz="1800" b="1" dirty="0"/>
          </a:p>
          <a:p>
            <a:pPr marL="0" indent="0">
              <a:lnSpc>
                <a:spcPct val="100000"/>
              </a:lnSpc>
              <a:spcBef>
                <a:spcPts val="0"/>
              </a:spcBef>
              <a:buNone/>
            </a:pPr>
            <a:r>
              <a:rPr lang="en-US" sz="1800" dirty="0"/>
              <a:t>1. During promotions, try to give a disturbance free shopping experience to customers.</a:t>
            </a:r>
            <a:endParaRPr lang="en-US" sz="1800" dirty="0"/>
          </a:p>
          <a:p>
            <a:pPr marL="0" indent="0">
              <a:lnSpc>
                <a:spcPct val="100000"/>
              </a:lnSpc>
              <a:spcBef>
                <a:spcPts val="0"/>
              </a:spcBef>
              <a:buNone/>
            </a:pPr>
            <a:r>
              <a:rPr lang="en-US" sz="1800" dirty="0"/>
              <a:t>2. Give more payment options to customers.</a:t>
            </a:r>
            <a:endParaRPr lang="en-US" sz="1800" dirty="0"/>
          </a:p>
          <a:p>
            <a:pPr marL="0" indent="0">
              <a:lnSpc>
                <a:spcPct val="100000"/>
              </a:lnSpc>
              <a:spcBef>
                <a:spcPts val="0"/>
              </a:spcBef>
              <a:buNone/>
            </a:pPr>
            <a:r>
              <a:rPr lang="en-US" sz="1800" dirty="0"/>
              <a:t>3. Try to give price early during promotion.</a:t>
            </a:r>
            <a:endParaRPr lang="en-US" sz="1800" dirty="0"/>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endParaRPr lang="en-US" sz="1800" b="1" dirty="0"/>
          </a:p>
          <a:p>
            <a:pPr marL="0" indent="0">
              <a:lnSpc>
                <a:spcPct val="100000"/>
              </a:lnSpc>
              <a:spcBef>
                <a:spcPts val="0"/>
              </a:spcBef>
              <a:buNone/>
            </a:pPr>
            <a:r>
              <a:rPr lang="en-US" sz="1800" dirty="0"/>
              <a:t>1. Convenient to use and also a good website for shopping.</a:t>
            </a:r>
            <a:endParaRPr lang="en-US" sz="1800" dirty="0"/>
          </a:p>
          <a:p>
            <a:pPr marL="0" indent="0">
              <a:lnSpc>
                <a:spcPct val="100000"/>
              </a:lnSpc>
              <a:spcBef>
                <a:spcPts val="0"/>
              </a:spcBef>
              <a:buNone/>
            </a:pPr>
            <a:r>
              <a:rPr lang="en-US" sz="1800" dirty="0"/>
              <a:t>2. Fast delivery of products.</a:t>
            </a:r>
            <a:endParaRPr lang="en-US" sz="1800" dirty="0"/>
          </a:p>
          <a:p>
            <a:pPr marL="0" indent="0">
              <a:lnSpc>
                <a:spcPct val="100000"/>
              </a:lnSpc>
              <a:spcBef>
                <a:spcPts val="0"/>
              </a:spcBef>
              <a:buNone/>
            </a:pPr>
            <a:r>
              <a:rPr lang="en-US" sz="1800" dirty="0"/>
              <a:t>3. Availability of complete information of the products.</a:t>
            </a:r>
            <a:endParaRPr lang="en-US" sz="1800" dirty="0"/>
          </a:p>
          <a:p>
            <a:pPr marL="0" indent="0">
              <a:lnSpc>
                <a:spcPct val="100000"/>
              </a:lnSpc>
              <a:spcBef>
                <a:spcPts val="0"/>
              </a:spcBef>
              <a:buNone/>
            </a:pPr>
            <a:r>
              <a:rPr lang="en-US" sz="1800" dirty="0"/>
              <a:t>4. Presence of online assistance through multi-channels.</a:t>
            </a:r>
            <a:endParaRPr lang="en-US" sz="1800" dirty="0"/>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p:cNvPicPr>
            <a:picLocks noChangeAspect="1"/>
          </p:cNvPicPr>
          <p:nvPr/>
        </p:nvPicPr>
        <p:blipFill>
          <a:blip r:embed="rId1"/>
          <a:stretch>
            <a:fillRect/>
          </a:stretch>
        </p:blipFill>
        <p:spPr>
          <a:xfrm>
            <a:off x="7947713" y="3289300"/>
            <a:ext cx="3200400" cy="129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Flipkart.com</a:t>
            </a:r>
            <a:endParaRPr lang="en-IN" dirty="0"/>
          </a:p>
        </p:txBody>
      </p:sp>
      <p:sp>
        <p:nvSpPr>
          <p:cNvPr id="4" name="Text Placeholder 3"/>
          <p:cNvSpPr>
            <a:spLocks noGrp="1"/>
          </p:cNvSpPr>
          <p:nvPr>
            <p:ph type="body" idx="2"/>
          </p:nvPr>
        </p:nvSpPr>
        <p:spPr/>
        <p:txBody>
          <a:bodyPr/>
          <a:lstStyle/>
          <a:p>
            <a:r>
              <a:rPr lang="en-US" dirty="0"/>
              <a:t>Online Store Company:</a:t>
            </a:r>
            <a:endParaRPr lang="en-IN" dirty="0"/>
          </a:p>
        </p:txBody>
      </p:sp>
      <p:sp>
        <p:nvSpPr>
          <p:cNvPr id="3" name="Content Placeholder 2"/>
          <p:cNvSpPr>
            <a:spLocks noGrp="1"/>
          </p:cNvSpPr>
          <p:nvPr>
            <p:ph sz="half" idx="1"/>
          </p:nvPr>
        </p:nvSpPr>
        <p:spPr/>
        <p:txBody>
          <a:bodyPr>
            <a:noAutofit/>
          </a:bodyPr>
          <a:lstStyle/>
          <a:p>
            <a:pPr>
              <a:lnSpc>
                <a:spcPct val="100000"/>
              </a:lnSpc>
              <a:spcBef>
                <a:spcPts val="0"/>
              </a:spcBef>
            </a:pPr>
            <a:r>
              <a:rPr lang="en-US" sz="1700" b="1" dirty="0"/>
              <a:t>To be improved:</a:t>
            </a:r>
            <a:endParaRPr lang="en-US" sz="1700" b="1" dirty="0"/>
          </a:p>
          <a:p>
            <a:pPr marL="0" indent="0">
              <a:lnSpc>
                <a:spcPct val="100000"/>
              </a:lnSpc>
              <a:spcBef>
                <a:spcPts val="0"/>
              </a:spcBef>
              <a:buNone/>
            </a:pPr>
            <a:r>
              <a:rPr lang="en-US" sz="1700" dirty="0"/>
              <a:t>1. During promotions, try to give a disturbance free shopping experience to customers.</a:t>
            </a:r>
            <a:endParaRPr lang="en-US" sz="1700" dirty="0"/>
          </a:p>
          <a:p>
            <a:pPr marL="0" indent="0">
              <a:lnSpc>
                <a:spcPct val="100000"/>
              </a:lnSpc>
              <a:spcBef>
                <a:spcPts val="0"/>
              </a:spcBef>
              <a:buNone/>
            </a:pPr>
            <a:r>
              <a:rPr lang="en-US" sz="1700" dirty="0"/>
              <a:t>2. Give more payment options to customers.</a:t>
            </a:r>
            <a:endParaRPr lang="en-US" sz="1700" dirty="0"/>
          </a:p>
          <a:p>
            <a:pPr marL="0" indent="0">
              <a:lnSpc>
                <a:spcPct val="100000"/>
              </a:lnSpc>
              <a:spcBef>
                <a:spcPts val="0"/>
              </a:spcBef>
              <a:buNone/>
            </a:pPr>
            <a:r>
              <a:rPr lang="en-US" sz="1700" dirty="0"/>
              <a:t>3. Try to give the price early during promotion.</a:t>
            </a:r>
            <a:endParaRPr lang="en-US" sz="1700" dirty="0"/>
          </a:p>
          <a:p>
            <a:pPr marL="0" indent="0">
              <a:lnSpc>
                <a:spcPct val="100000"/>
              </a:lnSpc>
              <a:spcBef>
                <a:spcPts val="0"/>
              </a:spcBef>
              <a:buNone/>
            </a:pPr>
            <a:r>
              <a:rPr lang="en-US" sz="1700" dirty="0"/>
              <a:t>4. Reduce the delivery time of the products.</a:t>
            </a:r>
            <a:endParaRPr lang="en-US" sz="1700" dirty="0"/>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endParaRPr lang="en-US" sz="1700" b="1" dirty="0"/>
          </a:p>
          <a:p>
            <a:pPr marL="0" indent="0">
              <a:lnSpc>
                <a:spcPct val="100000"/>
              </a:lnSpc>
              <a:spcBef>
                <a:spcPts val="0"/>
              </a:spcBef>
              <a:buNone/>
            </a:pPr>
            <a:r>
              <a:rPr lang="en-US" sz="1700" dirty="0"/>
              <a:t>1. Convenient to use and also a good website for shopping.</a:t>
            </a:r>
            <a:endParaRPr lang="en-US" sz="1700" dirty="0"/>
          </a:p>
          <a:p>
            <a:pPr marL="0" indent="0">
              <a:lnSpc>
                <a:spcPct val="100000"/>
              </a:lnSpc>
              <a:spcBef>
                <a:spcPts val="0"/>
              </a:spcBef>
              <a:buNone/>
            </a:pPr>
            <a:r>
              <a:rPr lang="en-US" sz="1700" dirty="0"/>
              <a:t>2. Fast delivery of products.</a:t>
            </a:r>
            <a:endParaRPr lang="en-US" sz="1700" dirty="0"/>
          </a:p>
          <a:p>
            <a:pPr marL="0" indent="0">
              <a:lnSpc>
                <a:spcPct val="100000"/>
              </a:lnSpc>
              <a:spcBef>
                <a:spcPts val="0"/>
              </a:spcBef>
              <a:buNone/>
            </a:pPr>
            <a:r>
              <a:rPr lang="en-US" sz="1700" dirty="0"/>
              <a:t>3. Availability of complete information of the products.</a:t>
            </a:r>
            <a:endParaRPr lang="en-US" sz="1700" dirty="0"/>
          </a:p>
          <a:p>
            <a:pPr marL="0" indent="0">
              <a:lnSpc>
                <a:spcPct val="100000"/>
              </a:lnSpc>
              <a:spcBef>
                <a:spcPts val="0"/>
              </a:spcBef>
              <a:buNone/>
            </a:pPr>
            <a:r>
              <a:rPr lang="en-US" sz="1700" dirty="0"/>
              <a:t>4. Presence of online assistance through multi-channels.</a:t>
            </a:r>
            <a:endParaRPr lang="en-US" sz="1700" dirty="0"/>
          </a:p>
          <a:p>
            <a:pPr marL="0" indent="0">
              <a:lnSpc>
                <a:spcPct val="100000"/>
              </a:lnSpc>
              <a:spcBef>
                <a:spcPts val="0"/>
              </a:spcBef>
              <a:buNone/>
            </a:pPr>
            <a:r>
              <a:rPr lang="en-US" sz="1700" dirty="0"/>
              <a:t>5. Reliable website or app, perceived trustworthiness.</a:t>
            </a:r>
            <a:endParaRPr lang="en-US" sz="1700" dirty="0"/>
          </a:p>
          <a:p>
            <a:pPr marL="0" indent="0">
              <a:lnSpc>
                <a:spcPct val="100000"/>
              </a:lnSpc>
              <a:spcBef>
                <a:spcPts val="0"/>
              </a:spcBef>
              <a:buNone/>
            </a:pPr>
            <a:r>
              <a:rPr lang="en-US" sz="1700" dirty="0"/>
              <a:t>6. Wild variety of products to offer.</a:t>
            </a:r>
            <a:endParaRPr lang="en-IN" sz="1700" dirty="0"/>
          </a:p>
        </p:txBody>
      </p:sp>
      <p:pic>
        <p:nvPicPr>
          <p:cNvPr id="6" name="Picture 5"/>
          <p:cNvPicPr>
            <a:picLocks noChangeAspect="1"/>
          </p:cNvPicPr>
          <p:nvPr/>
        </p:nvPicPr>
        <p:blipFill>
          <a:blip r:embed="rId1"/>
          <a:stretch>
            <a:fillRect/>
          </a:stretch>
        </p:blipFill>
        <p:spPr>
          <a:xfrm>
            <a:off x="8276419" y="3287088"/>
            <a:ext cx="2693523" cy="12998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Myntra.com</a:t>
            </a:r>
            <a:endParaRPr lang="en-IN" dirty="0"/>
          </a:p>
        </p:txBody>
      </p:sp>
      <p:sp>
        <p:nvSpPr>
          <p:cNvPr id="4" name="Text Placeholder 3"/>
          <p:cNvSpPr>
            <a:spLocks noGrp="1"/>
          </p:cNvSpPr>
          <p:nvPr>
            <p:ph type="body" idx="2"/>
          </p:nvPr>
        </p:nvSpPr>
        <p:spPr>
          <a:xfrm>
            <a:off x="8125883" y="1830033"/>
            <a:ext cx="2844060" cy="4267201"/>
          </a:xfrm>
        </p:spPr>
        <p:txBody>
          <a:bodyPr/>
          <a:lstStyle/>
          <a:p>
            <a:r>
              <a:rPr lang="en-US" dirty="0"/>
              <a:t>Online Store Company:</a:t>
            </a:r>
            <a:endParaRPr lang="en-IN" dirty="0"/>
          </a:p>
        </p:txBody>
      </p:sp>
      <p:sp>
        <p:nvSpPr>
          <p:cNvPr id="3" name="Content Placeholder 2"/>
          <p:cNvSpPr>
            <a:spLocks noGrp="1"/>
          </p:cNvSpPr>
          <p:nvPr>
            <p:ph sz="half" idx="1"/>
          </p:nvPr>
        </p:nvSpPr>
        <p:spPr/>
        <p:txBody>
          <a:bodyPr>
            <a:noAutofit/>
          </a:bodyPr>
          <a:lstStyle/>
          <a:p>
            <a:pPr>
              <a:lnSpc>
                <a:spcPct val="120000"/>
              </a:lnSpc>
              <a:spcBef>
                <a:spcPts val="0"/>
              </a:spcBef>
            </a:pPr>
            <a:r>
              <a:rPr lang="en-US" sz="1800" b="1" dirty="0"/>
              <a:t>To be improved:</a:t>
            </a:r>
            <a:endParaRPr lang="en-US" sz="1800" b="1" dirty="0"/>
          </a:p>
          <a:p>
            <a:pPr marL="0" indent="0">
              <a:lnSpc>
                <a:spcPct val="120000"/>
              </a:lnSpc>
              <a:spcBef>
                <a:spcPts val="0"/>
              </a:spcBef>
              <a:buNone/>
            </a:pPr>
            <a:r>
              <a:rPr lang="en-US" sz="1800" dirty="0"/>
              <a:t>1. During promotions, try to give a disturbance free shopping experience to customers.</a:t>
            </a:r>
            <a:endParaRPr lang="en-US" sz="1800" dirty="0"/>
          </a:p>
          <a:p>
            <a:pPr marL="0" indent="0">
              <a:lnSpc>
                <a:spcPct val="120000"/>
              </a:lnSpc>
              <a:spcBef>
                <a:spcPts val="0"/>
              </a:spcBef>
              <a:buNone/>
            </a:pPr>
            <a:r>
              <a:rPr lang="en-US" sz="1800" dirty="0"/>
              <a:t>2. Try to give the price early during promotions.</a:t>
            </a:r>
            <a:endParaRPr lang="en-US" sz="1800" dirty="0"/>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endParaRPr lang="en-US" sz="1800" b="1" dirty="0"/>
          </a:p>
          <a:p>
            <a:pPr marL="0" indent="0">
              <a:lnSpc>
                <a:spcPct val="120000"/>
              </a:lnSpc>
              <a:spcBef>
                <a:spcPts val="0"/>
              </a:spcBef>
              <a:buNone/>
            </a:pPr>
            <a:r>
              <a:rPr lang="en-US" sz="1800" dirty="0"/>
              <a:t>1. Convenient to use and also a good website.</a:t>
            </a:r>
            <a:endParaRPr lang="en-US" sz="1800" dirty="0"/>
          </a:p>
          <a:p>
            <a:pPr marL="0" indent="0">
              <a:lnSpc>
                <a:spcPct val="120000"/>
              </a:lnSpc>
              <a:spcBef>
                <a:spcPts val="0"/>
              </a:spcBef>
              <a:buNone/>
            </a:pPr>
            <a:r>
              <a:rPr lang="en-US" sz="1800" dirty="0"/>
              <a:t>2. Availability of several payment options.</a:t>
            </a:r>
            <a:endParaRPr lang="en-US" sz="1800" dirty="0"/>
          </a:p>
          <a:p>
            <a:pPr marL="0" indent="0">
              <a:lnSpc>
                <a:spcPct val="120000"/>
              </a:lnSpc>
              <a:spcBef>
                <a:spcPts val="0"/>
              </a:spcBef>
              <a:buNone/>
            </a:pPr>
            <a:r>
              <a:rPr lang="en-US" sz="1800" dirty="0"/>
              <a:t>3. Faster products delivery.</a:t>
            </a:r>
            <a:endParaRPr lang="en-US" sz="1800" dirty="0"/>
          </a:p>
          <a:p>
            <a:pPr marL="0" indent="0">
              <a:lnSpc>
                <a:spcPct val="120000"/>
              </a:lnSpc>
              <a:spcBef>
                <a:spcPts val="0"/>
              </a:spcBef>
              <a:buNone/>
            </a:pPr>
            <a:r>
              <a:rPr lang="en-US" sz="1800" dirty="0"/>
              <a:t>4. Complete information of products available.</a:t>
            </a:r>
            <a:endParaRPr lang="en-US" sz="1800" dirty="0"/>
          </a:p>
          <a:p>
            <a:pPr marL="0" indent="0">
              <a:lnSpc>
                <a:spcPct val="120000"/>
              </a:lnSpc>
              <a:spcBef>
                <a:spcPts val="0"/>
              </a:spcBef>
              <a:buNone/>
            </a:pPr>
            <a:r>
              <a:rPr lang="en-US" sz="1800" dirty="0"/>
              <a:t>5. Reliable website or app, perceived trustworthiness.</a:t>
            </a:r>
            <a:endParaRPr lang="en-US" sz="1800" dirty="0"/>
          </a:p>
          <a:p>
            <a:pPr marL="0" indent="0">
              <a:lnSpc>
                <a:spcPct val="120000"/>
              </a:lnSpc>
              <a:spcBef>
                <a:spcPts val="0"/>
              </a:spcBef>
              <a:buNone/>
            </a:pPr>
            <a:r>
              <a:rPr lang="en-US" sz="1800" dirty="0"/>
              <a:t>6. Wild variety of product to offer</a:t>
            </a:r>
            <a:endParaRPr lang="en-IN" sz="1800" dirty="0"/>
          </a:p>
        </p:txBody>
      </p:sp>
      <p:pic>
        <p:nvPicPr>
          <p:cNvPr id="6" name="Picture 5"/>
          <p:cNvPicPr>
            <a:picLocks noChangeAspect="1"/>
          </p:cNvPicPr>
          <p:nvPr/>
        </p:nvPicPr>
        <p:blipFill>
          <a:blip r:embed="rId1"/>
          <a:stretch>
            <a:fillRect/>
          </a:stretch>
        </p:blipFill>
        <p:spPr>
          <a:xfrm>
            <a:off x="7946730" y="3358302"/>
            <a:ext cx="3202365" cy="1157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Paytm.com</a:t>
            </a:r>
            <a:endParaRPr lang="en-IN" dirty="0"/>
          </a:p>
        </p:txBody>
      </p:sp>
      <p:sp>
        <p:nvSpPr>
          <p:cNvPr id="4" name="Text Placeholder 3"/>
          <p:cNvSpPr>
            <a:spLocks noGrp="1"/>
          </p:cNvSpPr>
          <p:nvPr>
            <p:ph type="body" idx="2"/>
          </p:nvPr>
        </p:nvSpPr>
        <p:spPr/>
        <p:txBody>
          <a:bodyPr/>
          <a:lstStyle/>
          <a:p>
            <a:r>
              <a:rPr lang="en-US" dirty="0"/>
              <a:t>Online Store Company:</a:t>
            </a:r>
            <a:endParaRPr lang="en-IN" dirty="0"/>
          </a:p>
        </p:txBody>
      </p:sp>
      <p:sp>
        <p:nvSpPr>
          <p:cNvPr id="3" name="Content Placeholder 2"/>
          <p:cNvSpPr>
            <a:spLocks noGrp="1"/>
          </p:cNvSpPr>
          <p:nvPr>
            <p:ph sz="half" idx="1"/>
          </p:nvPr>
        </p:nvSpPr>
        <p:spPr/>
        <p:txBody>
          <a:bodyPr>
            <a:noAutofit/>
          </a:bodyPr>
          <a:lstStyle/>
          <a:p>
            <a:pPr>
              <a:lnSpc>
                <a:spcPct val="100000"/>
              </a:lnSpc>
              <a:spcBef>
                <a:spcPts val="0"/>
              </a:spcBef>
            </a:pPr>
            <a:r>
              <a:rPr lang="en-US" sz="1700" b="1" dirty="0"/>
              <a:t>To be improved:</a:t>
            </a:r>
            <a:endParaRPr lang="en-US" sz="1700" b="1" dirty="0"/>
          </a:p>
          <a:p>
            <a:pPr marL="0" indent="0">
              <a:lnSpc>
                <a:spcPct val="100000"/>
              </a:lnSpc>
              <a:spcBef>
                <a:spcPts val="0"/>
              </a:spcBef>
              <a:buNone/>
            </a:pPr>
            <a:r>
              <a:rPr lang="en-US" sz="1700" dirty="0"/>
              <a:t>1. Reduce the delivery time of the products during promotions.</a:t>
            </a:r>
            <a:endParaRPr lang="en-US" sz="1700" dirty="0"/>
          </a:p>
          <a:p>
            <a:pPr marL="0" indent="0">
              <a:lnSpc>
                <a:spcPct val="100000"/>
              </a:lnSpc>
              <a:spcBef>
                <a:spcPts val="0"/>
              </a:spcBef>
              <a:buNone/>
            </a:pPr>
            <a:r>
              <a:rPr lang="en-US" sz="1700" dirty="0"/>
              <a:t>2. Try to give the price early during promotion.</a:t>
            </a:r>
            <a:endParaRPr lang="en-US" sz="1700" dirty="0"/>
          </a:p>
          <a:p>
            <a:pPr marL="0" indent="0">
              <a:lnSpc>
                <a:spcPct val="100000"/>
              </a:lnSpc>
              <a:spcBef>
                <a:spcPts val="0"/>
              </a:spcBef>
              <a:buNone/>
            </a:pPr>
            <a:r>
              <a:rPr lang="en-US" sz="1700" dirty="0"/>
              <a:t>3. During promotions, try to give a disturbance free shopping experience to customers.</a:t>
            </a:r>
            <a:endParaRPr lang="en-US" sz="1700" dirty="0"/>
          </a:p>
          <a:p>
            <a:pPr marL="0" indent="0">
              <a:lnSpc>
                <a:spcPct val="100000"/>
              </a:lnSpc>
              <a:spcBef>
                <a:spcPts val="0"/>
              </a:spcBef>
              <a:buNone/>
            </a:pPr>
            <a:r>
              <a:rPr lang="en-US" sz="1700" dirty="0"/>
              <a:t>4. Late declaration of price and discounts.</a:t>
            </a:r>
            <a:endParaRPr lang="en-US" sz="1700" dirty="0"/>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endParaRPr lang="en-US" sz="1700" b="1" dirty="0"/>
          </a:p>
          <a:p>
            <a:pPr marL="0" indent="0">
              <a:lnSpc>
                <a:spcPct val="100000"/>
              </a:lnSpc>
              <a:spcBef>
                <a:spcPts val="0"/>
              </a:spcBef>
              <a:buNone/>
            </a:pPr>
            <a:r>
              <a:rPr lang="en-US" sz="1700" dirty="0"/>
              <a:t>1. Convenient to use and a good website.</a:t>
            </a:r>
            <a:endParaRPr lang="en-US" sz="1700" dirty="0"/>
          </a:p>
          <a:p>
            <a:pPr marL="0" indent="0">
              <a:lnSpc>
                <a:spcPct val="100000"/>
              </a:lnSpc>
              <a:spcBef>
                <a:spcPts val="0"/>
              </a:spcBef>
              <a:buNone/>
            </a:pPr>
            <a:r>
              <a:rPr lang="en-US" sz="1700" dirty="0"/>
              <a:t>2. Quickness to complete a purchase.</a:t>
            </a:r>
            <a:endParaRPr lang="en-US" sz="1700" dirty="0"/>
          </a:p>
          <a:p>
            <a:pPr marL="0" indent="0">
              <a:lnSpc>
                <a:spcPct val="100000"/>
              </a:lnSpc>
              <a:spcBef>
                <a:spcPts val="0"/>
              </a:spcBef>
              <a:buNone/>
            </a:pPr>
            <a:r>
              <a:rPr lang="en-US" sz="1700" dirty="0"/>
              <a:t>3. About 64% of the customers feel that either web or app is reliable.</a:t>
            </a:r>
            <a:endParaRPr lang="en-US" sz="1700" dirty="0"/>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p:cNvPicPr>
            <a:picLocks noChangeAspect="1"/>
          </p:cNvPicPr>
          <p:nvPr/>
        </p:nvPicPr>
        <p:blipFill>
          <a:blip r:embed="rId1"/>
          <a:stretch>
            <a:fillRect/>
          </a:stretch>
        </p:blipFill>
        <p:spPr>
          <a:xfrm>
            <a:off x="8297956" y="3415716"/>
            <a:ext cx="2671986" cy="10425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 Snapdeal.com</a:t>
            </a:r>
            <a:endParaRPr lang="en-IN" dirty="0"/>
          </a:p>
        </p:txBody>
      </p:sp>
      <p:sp>
        <p:nvSpPr>
          <p:cNvPr id="4" name="Text Placeholder 3"/>
          <p:cNvSpPr>
            <a:spLocks noGrp="1"/>
          </p:cNvSpPr>
          <p:nvPr>
            <p:ph type="body" idx="2"/>
          </p:nvPr>
        </p:nvSpPr>
        <p:spPr/>
        <p:txBody>
          <a:bodyPr/>
          <a:lstStyle/>
          <a:p>
            <a:r>
              <a:rPr lang="en-US" dirty="0"/>
              <a:t>Online Store Company:</a:t>
            </a:r>
            <a:endParaRPr lang="en-IN" dirty="0"/>
          </a:p>
        </p:txBody>
      </p:sp>
      <p:sp>
        <p:nvSpPr>
          <p:cNvPr id="3" name="Content Placeholder 2"/>
          <p:cNvSpPr>
            <a:spLocks noGrp="1"/>
          </p:cNvSpPr>
          <p:nvPr>
            <p:ph sz="half" idx="1"/>
          </p:nvPr>
        </p:nvSpPr>
        <p:spPr/>
        <p:txBody>
          <a:bodyPr>
            <a:noAutofit/>
          </a:bodyPr>
          <a:lstStyle/>
          <a:p>
            <a:pPr>
              <a:lnSpc>
                <a:spcPct val="120000"/>
              </a:lnSpc>
              <a:spcBef>
                <a:spcPts val="0"/>
              </a:spcBef>
            </a:pPr>
            <a:r>
              <a:rPr lang="en-US" sz="1800" b="1" dirty="0"/>
              <a:t>To be improved:</a:t>
            </a:r>
            <a:endParaRPr lang="en-US" sz="1800" b="1" dirty="0"/>
          </a:p>
          <a:p>
            <a:pPr marL="0" indent="0">
              <a:lnSpc>
                <a:spcPct val="120000"/>
              </a:lnSpc>
              <a:spcBef>
                <a:spcPts val="0"/>
              </a:spcBef>
              <a:buNone/>
            </a:pPr>
            <a:r>
              <a:rPr lang="en-US" sz="1800" dirty="0"/>
              <a:t>1. Reduce the delivery time of the products during promotions.</a:t>
            </a:r>
            <a:endParaRPr lang="en-US" sz="1800" dirty="0"/>
          </a:p>
          <a:p>
            <a:pPr marL="0" indent="0">
              <a:lnSpc>
                <a:spcPct val="120000"/>
              </a:lnSpc>
              <a:spcBef>
                <a:spcPts val="0"/>
              </a:spcBef>
              <a:buNone/>
            </a:pPr>
            <a:r>
              <a:rPr lang="en-US" sz="1800" dirty="0"/>
              <a:t>2. Try to give the price early during promotion.</a:t>
            </a:r>
            <a:endParaRPr lang="en-US" sz="1800" dirty="0"/>
          </a:p>
          <a:p>
            <a:pPr marL="0" indent="0">
              <a:lnSpc>
                <a:spcPct val="120000"/>
              </a:lnSpc>
              <a:spcBef>
                <a:spcPts val="0"/>
              </a:spcBef>
              <a:buNone/>
            </a:pPr>
            <a:r>
              <a:rPr lang="en-US" sz="1800" dirty="0"/>
              <a:t>3. During promotions, try to give a disturbance free shopping experience to customers.</a:t>
            </a:r>
            <a:endParaRPr lang="en-US" sz="1800" dirty="0"/>
          </a:p>
          <a:p>
            <a:pPr marL="0" indent="0">
              <a:lnSpc>
                <a:spcPct val="120000"/>
              </a:lnSpc>
              <a:spcBef>
                <a:spcPts val="0"/>
              </a:spcBef>
              <a:buNone/>
            </a:pPr>
            <a:r>
              <a:rPr lang="en-US" sz="1800" dirty="0"/>
              <a:t>4. Late declaration of price and discounts.</a:t>
            </a:r>
            <a:endParaRPr lang="en-US" sz="1800" dirty="0"/>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endParaRPr lang="en-US" sz="1800" b="1" dirty="0"/>
          </a:p>
          <a:p>
            <a:pPr marL="0" indent="0">
              <a:lnSpc>
                <a:spcPct val="120000"/>
              </a:lnSpc>
              <a:spcBef>
                <a:spcPts val="0"/>
              </a:spcBef>
              <a:buNone/>
            </a:pPr>
            <a:r>
              <a:rPr lang="en-US" sz="1800" dirty="0"/>
              <a:t>1. Convenient to use.</a:t>
            </a:r>
            <a:endParaRPr lang="en-US" sz="1800" dirty="0"/>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p:cNvPicPr>
            <a:picLocks noChangeAspect="1"/>
          </p:cNvPicPr>
          <p:nvPr/>
        </p:nvPicPr>
        <p:blipFill>
          <a:blip r:embed="rId1"/>
          <a:stretch>
            <a:fillRect/>
          </a:stretch>
        </p:blipFill>
        <p:spPr>
          <a:xfrm>
            <a:off x="8302942" y="3429000"/>
            <a:ext cx="2667000" cy="6510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8882" y="1981200"/>
            <a:ext cx="9751060" cy="4267200"/>
          </a:xfrm>
        </p:spPr>
        <p:txBody>
          <a:bodyPr>
            <a:normAutofit fontScale="92500" lnSpcReduction="20000"/>
          </a:bodyPr>
          <a:lstStyle/>
          <a:p>
            <a:pPr marL="457200" indent="-457200">
              <a:buFont typeface="+mj-lt"/>
              <a:buAutoNum type="arabicPeriod"/>
            </a:pPr>
            <a:r>
              <a:rPr lang="en-US" dirty="0"/>
              <a:t>I will need to perform some preprocessing on the data for example using the scaling techniques</a:t>
            </a:r>
            <a:endParaRPr lang="en-US" dirty="0"/>
          </a:p>
          <a:p>
            <a:pPr marL="457200" indent="-457200">
              <a:buFont typeface="+mj-lt"/>
              <a:buAutoNum type="arabicPeriod"/>
            </a:pPr>
            <a:r>
              <a:rPr lang="en-US" dirty="0"/>
              <a:t>Since I have mostly categorical data present in the dataset I am not going to worry about removing outliers or skewness</a:t>
            </a:r>
            <a:endParaRPr lang="en-US" dirty="0"/>
          </a:p>
          <a:p>
            <a:pPr marL="457200" indent="-457200">
              <a:buFont typeface="+mj-lt"/>
              <a:buAutoNum type="arabicPeriod"/>
            </a:pPr>
            <a:r>
              <a:rPr lang="en-US" dirty="0"/>
              <a:t>Need to build some unsupervised machine learning models</a:t>
            </a:r>
            <a:endParaRPr lang="en-US" dirty="0"/>
          </a:p>
          <a:p>
            <a:pPr marL="457200" indent="-457200">
              <a:buFont typeface="+mj-lt"/>
              <a:buAutoNum type="arabicPeriod"/>
            </a:pPr>
            <a:r>
              <a:rPr lang="en-US" dirty="0"/>
              <a:t>Will have to verify the clustering or association algorithm details that can be used on the dataset</a:t>
            </a:r>
            <a:endParaRPr lang="en-US" dirty="0"/>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
        <p:nvSpPr>
          <p:cNvPr id="10" name="Title 9"/>
          <p:cNvSpPr>
            <a:spLocks noGrp="1"/>
          </p:cNvSpPr>
          <p:nvPr>
            <p:ph type="title"/>
          </p:nvPr>
        </p:nvSpPr>
        <p:spPr/>
        <p:txBody>
          <a:bodyPr/>
          <a:lstStyle/>
          <a:p>
            <a:r>
              <a:rPr lang="en-US" dirty="0"/>
              <a:t>Future Work</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2412" y="49608"/>
            <a:ext cx="9144000" cy="558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8882" y="2057400"/>
            <a:ext cx="9751060" cy="4267200"/>
          </a:xfrm>
        </p:spPr>
        <p:txBody>
          <a:bodyPr>
            <a:normAutofit/>
          </a:bodyPr>
          <a:lstStyle/>
          <a:p>
            <a:r>
              <a:rPr lang="en-US" dirty="0"/>
              <a:t>What is Customer Retention and do we really need it?</a:t>
            </a:r>
            <a:endParaRPr lang="en-US" dirty="0"/>
          </a:p>
          <a:p>
            <a:pPr marL="0" indent="0">
              <a:buNone/>
            </a:pPr>
            <a:endParaRPr lang="en-US" dirty="0"/>
          </a:p>
          <a:p>
            <a:pPr marL="301625" lvl="1" indent="0">
              <a:buNone/>
            </a:pPr>
            <a:r>
              <a:rPr lang="en-US" dirty="0"/>
              <a:t>“Customer retention refers to company’s ability to turn customers into repeat buyers and prevent them from switching to a competitor”</a:t>
            </a:r>
            <a:endParaRPr lang="en-US" dirty="0"/>
          </a:p>
          <a:p>
            <a:pPr marL="301625" lvl="1" indent="0">
              <a:buNone/>
            </a:pPr>
            <a:r>
              <a:rPr lang="en-US" dirty="0"/>
              <a:t>In other words customer retention means – </a:t>
            </a:r>
            <a:r>
              <a:rPr lang="en-US" b="1" dirty="0"/>
              <a:t>“To maintain the existing customers”</a:t>
            </a:r>
            <a:endParaRPr lang="en-US" b="1" dirty="0"/>
          </a:p>
          <a:p>
            <a:pPr marL="0" indent="0">
              <a:buNone/>
            </a:pPr>
            <a:endParaRPr lang="en-US" dirty="0"/>
          </a:p>
          <a:p>
            <a:r>
              <a:rPr lang="en-US" dirty="0"/>
              <a:t>This happens only if there exists a positive relation between the company and the customer.</a:t>
            </a:r>
            <a:endParaRPr lang="en-US" dirty="0"/>
          </a:p>
          <a:p>
            <a:pPr marL="0" indent="0">
              <a:buNone/>
            </a:pPr>
            <a:endParaRPr lang="en-US" dirty="0"/>
          </a:p>
        </p:txBody>
      </p:sp>
      <p:sp>
        <p:nvSpPr>
          <p:cNvPr id="10" name="Title 9"/>
          <p:cNvSpPr>
            <a:spLocks noGrp="1"/>
          </p:cNvSpPr>
          <p:nvPr>
            <p:ph type="title"/>
          </p:nvPr>
        </p:nvSpPr>
        <p:spPr/>
        <p:txBody>
          <a:bodyPr/>
          <a:lstStyle/>
          <a:p>
            <a:r>
              <a:rPr lang="en-US" dirty="0"/>
              <a:t>Introduction</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endParaRPr lang="en-US" sz="2400" cap="none" dirty="0">
              <a:latin typeface="Constantia (Body)"/>
              <a:ea typeface="Cambria" panose="02040503050406030204" pitchFamily="18" charset="0"/>
            </a:endParaRP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endParaRPr lang="en-US" sz="2000" dirty="0">
              <a:latin typeface="Constantia (Body)"/>
              <a:ea typeface="Cambria" panose="02040503050406030204" pitchFamily="18" charset="0"/>
            </a:endParaRPr>
          </a:p>
          <a:p>
            <a:pPr lvl="1"/>
            <a:endParaRPr lang="en-US" sz="2000" dirty="0">
              <a:latin typeface="Constantia (Body)"/>
              <a:ea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endParaRPr lang="en-US" sz="2400" cap="none" dirty="0">
              <a:latin typeface="Constantia (Body)"/>
              <a:ea typeface="Cambria" panose="02040503050406030204" pitchFamily="18" charset="0"/>
            </a:endParaRP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endParaRPr lang="en-US" sz="2400" cap="none" dirty="0">
              <a:latin typeface="Constantia (Body)"/>
              <a:ea typeface="Cambria" panose="02040503050406030204" pitchFamily="18" charset="0"/>
            </a:endParaRP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endParaRPr lang="en-US" sz="2000" cap="none" dirty="0">
              <a:latin typeface="Constantia (Body)"/>
              <a:ea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endParaRPr lang="en-US" sz="2000" dirty="0"/>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endParaRPr lang="en-US" sz="2000" dirty="0"/>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endParaRPr lang="en-US" sz="2000" dirty="0"/>
          </a:p>
          <a:p>
            <a:pPr>
              <a:buFont typeface="Wingdings" panose="05000000000000000000" pitchFamily="2" charset="2"/>
              <a:buChar char="Ø"/>
            </a:pPr>
            <a:r>
              <a:rPr lang="en-US" sz="2000" dirty="0"/>
              <a:t>The research furthermore investigated the factors that influence the online customers repeat purchase intention.</a:t>
            </a:r>
            <a:endParaRPr lang="en-US" sz="2000" dirty="0"/>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endParaRPr lang="en-US" sz="2000" dirty="0"/>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endParaRPr lang="en-US" sz="2000" dirty="0"/>
          </a:p>
        </p:txBody>
      </p:sp>
      <p:sp>
        <p:nvSpPr>
          <p:cNvPr id="10" name="Title 9"/>
          <p:cNvSpPr>
            <a:spLocks noGrp="1"/>
          </p:cNvSpPr>
          <p:nvPr>
            <p:ph type="title"/>
          </p:nvPr>
        </p:nvSpPr>
        <p:spPr/>
        <p:txBody>
          <a:bodyPr/>
          <a:lstStyle/>
          <a:p>
            <a:r>
              <a:rPr lang="en-US" dirty="0"/>
              <a:t>Problem Statement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endParaRPr lang="en-IN" sz="2400" dirty="0"/>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endParaRPr lang="en-IN" sz="2400" dirty="0"/>
          </a:p>
          <a:p>
            <a:endParaRPr lang="en-IN" dirty="0"/>
          </a:p>
        </p:txBody>
      </p:sp>
      <p:sp>
        <p:nvSpPr>
          <p:cNvPr id="4" name="Title 3"/>
          <p:cNvSpPr>
            <a:spLocks noGrp="1"/>
          </p:cNvSpPr>
          <p:nvPr>
            <p:ph type="title"/>
          </p:nvPr>
        </p:nvSpPr>
        <p:spPr/>
        <p:txBody>
          <a:bodyPr/>
          <a:lstStyle/>
          <a:p>
            <a:r>
              <a:rPr lang="en-IN" sz="3200" dirty="0"/>
              <a:t>Objective</a:t>
            </a:r>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11866</Words>
  <Application>WPS Presentation</Application>
  <PresentationFormat>Custom</PresentationFormat>
  <Paragraphs>241</Paragraphs>
  <Slides>26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26</vt:i4>
      </vt:variant>
    </vt:vector>
  </HeadingPairs>
  <TitlesOfParts>
    <vt:vector size="43" baseType="lpstr">
      <vt:lpstr>Arial</vt:lpstr>
      <vt:lpstr>SimSun</vt:lpstr>
      <vt:lpstr>Wingdings</vt:lpstr>
      <vt:lpstr>Wingdings 3</vt:lpstr>
      <vt:lpstr>Symbol</vt:lpstr>
      <vt:lpstr>Verdana</vt:lpstr>
      <vt:lpstr>Wingdings 2</vt:lpstr>
      <vt:lpstr>Wingdings</vt:lpstr>
      <vt:lpstr>Constantia (Body)</vt:lpstr>
      <vt:lpstr>Constantia</vt:lpstr>
      <vt:lpstr>Cambria</vt:lpstr>
      <vt:lpstr>Lucida Sans Unicode</vt:lpstr>
      <vt:lpstr>Microsoft YaHei</vt:lpstr>
      <vt:lpstr>Arial Unicode MS</vt:lpstr>
      <vt:lpstr>Century Gothic</vt:lpstr>
      <vt:lpstr>Arial</vt:lpstr>
      <vt:lpstr>Concourse</vt:lpstr>
      <vt:lpstr>Customer Retention Case Study Presentation</vt:lpstr>
      <vt:lpstr>Agenda:</vt:lpstr>
      <vt:lpstr>Introduction</vt:lpstr>
      <vt:lpstr>PowerPoint 演示文稿</vt:lpstr>
      <vt:lpstr>PowerPoint 演示文稿</vt:lpstr>
      <vt:lpstr>PowerPoint 演示文稿</vt:lpstr>
      <vt:lpstr>Problem Statement</vt:lpstr>
      <vt:lpstr>PowerPoint 演示文稿</vt:lpstr>
      <vt:lpstr>Objective</vt:lpstr>
      <vt:lpstr>Exploratory Data Analysis (EDA)</vt:lpstr>
      <vt:lpstr>PowerPoint 演示文稿</vt:lpstr>
      <vt:lpstr>Dataset Description</vt:lpstr>
      <vt:lpstr>Visualization</vt:lpstr>
      <vt:lpstr>Univariate Analysis:</vt:lpstr>
      <vt:lpstr>Bivariate Analysis:</vt:lpstr>
      <vt:lpstr>Bivariate Analysis:</vt:lpstr>
      <vt:lpstr>Bivariate Analysis:</vt:lpstr>
      <vt:lpstr>Multivariate Analysis:</vt:lpstr>
      <vt:lpstr>Inference</vt:lpstr>
      <vt:lpstr>1. Amazon.com</vt:lpstr>
      <vt:lpstr>2. Flipkart.com</vt:lpstr>
      <vt:lpstr>3. Myntra.com</vt:lpstr>
      <vt:lpstr>4. Paytm.com</vt:lpstr>
      <vt:lpstr>5. Snapdeal.com</vt:lpstr>
      <vt:lpstr>Future Work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arpita</cp:lastModifiedBy>
  <cp:revision>37</cp:revision>
  <dcterms:created xsi:type="dcterms:W3CDTF">2021-09-16T06:05:00Z</dcterms:created>
  <dcterms:modified xsi:type="dcterms:W3CDTF">2022-04-03T09:09:03Z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ICV">
    <vt:lpwstr>2936460AB95B4FDF8A8C9789A2924B67</vt:lpwstr>
  </property>
  <property fmtid="{D5CDD505-2E9C-101B-9397-08002B2CF9AE}" pid="9" name="KSOProductBuildVer">
    <vt:lpwstr>1033-11.2.0.11042</vt:lpwstr>
  </property>
</Properties>
</file>